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324" r:id="rId3"/>
    <p:sldId id="257" r:id="rId4"/>
    <p:sldId id="262" r:id="rId5"/>
    <p:sldId id="258" r:id="rId6"/>
    <p:sldId id="259" r:id="rId7"/>
    <p:sldId id="260" r:id="rId8"/>
    <p:sldId id="303" r:id="rId9"/>
    <p:sldId id="304" r:id="rId10"/>
    <p:sldId id="261" r:id="rId11"/>
    <p:sldId id="263" r:id="rId12"/>
    <p:sldId id="305"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282" r:id="rId48"/>
    <p:sldId id="283" r:id="rId49"/>
    <p:sldId id="284" r:id="rId50"/>
    <p:sldId id="289" r:id="rId51"/>
    <p:sldId id="285" r:id="rId52"/>
    <p:sldId id="286" r:id="rId53"/>
    <p:sldId id="287" r:id="rId54"/>
    <p:sldId id="288" r:id="rId55"/>
    <p:sldId id="290" r:id="rId56"/>
    <p:sldId id="292" r:id="rId57"/>
    <p:sldId id="293" r:id="rId58"/>
    <p:sldId id="294" r:id="rId59"/>
    <p:sldId id="295" r:id="rId60"/>
    <p:sldId id="296" r:id="rId61"/>
    <p:sldId id="301" r:id="rId62"/>
    <p:sldId id="302" r:id="rId63"/>
    <p:sldId id="297" r:id="rId64"/>
    <p:sldId id="300" r:id="rId65"/>
    <p:sldId id="298" r:id="rId66"/>
    <p:sldId id="299" r:id="rId67"/>
    <p:sldId id="306" r:id="rId6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27667A4-9111-4F29-9277-BFF2B5712A5B}" type="datetimeFigureOut">
              <a:rPr lang="en-US" smtClean="0"/>
              <a:pPr/>
              <a:t>7/23/2018</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20924E7-37E1-4EEC-AA67-DA718334E01B}" type="slidenum">
              <a:rPr lang="en-US" smtClean="0"/>
              <a:pPr/>
              <a:t>‹#›</a:t>
            </a:fld>
            <a:endParaRPr lang="en-US"/>
          </a:p>
        </p:txBody>
      </p:sp>
    </p:spTree>
    <p:extLst>
      <p:ext uri="{BB962C8B-B14F-4D97-AF65-F5344CB8AC3E}">
        <p14:creationId xmlns:p14="http://schemas.microsoft.com/office/powerpoint/2010/main" val="18046370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7FD3BF8-8E40-4B4F-8EA0-6F2555B79A62}" type="datetimeFigureOut">
              <a:rPr lang="en-US" smtClean="0"/>
              <a:pPr/>
              <a:t>7/23/2018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4DB608C-EF1D-44F1-A1EA-4E9C93C67BFD}" type="slidenum">
              <a:rPr lang="en-US" smtClean="0"/>
              <a:pPr/>
              <a:t>‹#›</a:t>
            </a:fld>
            <a:endParaRPr lang="en-US"/>
          </a:p>
        </p:txBody>
      </p:sp>
    </p:spTree>
    <p:extLst>
      <p:ext uri="{BB962C8B-B14F-4D97-AF65-F5344CB8AC3E}">
        <p14:creationId xmlns:p14="http://schemas.microsoft.com/office/powerpoint/2010/main" val="17012268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DB608C-EF1D-44F1-A1EA-4E9C93C67BFD}"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D387A2-2AB4-475B-B6E5-3FBE06B11EF3}" type="datetime1">
              <a:rPr lang="en-US" smtClean="0"/>
              <a:pPr/>
              <a:t>7/23/2018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4FEE51F-16DE-41F0-B042-F1F4E7362DA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B8DBB0-02B5-4C12-B8BC-64E9CDE24DB4}" type="datetime1">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EE51F-16DE-41F0-B042-F1F4E7362D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E042C8-C9D1-4A74-A55E-0FB1E2972873}" type="datetime1">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EE51F-16DE-41F0-B042-F1F4E7362D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AD7C69B-DAAC-409B-9C63-D7A20BEF1054}" type="datetime1">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EE51F-16DE-41F0-B042-F1F4E7362DA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C8FF96-7908-4CD4-B053-4806A3F86085}" type="datetime1">
              <a:rPr lang="en-US" smtClean="0"/>
              <a:pPr/>
              <a:t>7/23/2018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4FEE51F-16DE-41F0-B042-F1F4E7362D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E9E75C-C69E-4490-8D07-D1DB9BA46343}" type="datetime1">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EE51F-16DE-41F0-B042-F1F4E7362DA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BE0A06-7BA7-4E5D-8516-62E013A2C600}" type="datetime1">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EE51F-16DE-41F0-B042-F1F4E7362DA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2AA804-D47B-494B-BDD6-9B8BA0778CB3}" type="datetime1">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EE51F-16DE-41F0-B042-F1F4E7362D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C4702-005A-4048-B7C7-4423FA8B295B}" type="datetime1">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EE51F-16DE-41F0-B042-F1F4E7362D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B48B40-6D25-4883-9970-F6BDF538415F}" type="datetime1">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EE51F-16DE-41F0-B042-F1F4E7362DA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E3F26D-D16D-45C7-A3EA-17F03DE26F91}" type="datetime1">
              <a:rPr lang="en-US" smtClean="0"/>
              <a:pPr/>
              <a:t>7/23/2018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4FEE51F-16DE-41F0-B042-F1F4E7362DA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A62B11A-C7E6-443E-81AD-19BD645D5204}" type="datetime1">
              <a:rPr lang="en-US" smtClean="0"/>
              <a:pPr/>
              <a:t>7/23/2018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4FEE51F-16DE-41F0-B042-F1F4E7362D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D:\hinh%20nen%20powerpoi\h&#236;nh%20n&#7873;n\Diabetes.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file:///D:\hinh%20nen%20powerpoi\h&#236;nh%20n&#7873;n\kienthucmeovat-hinh-nen-powerpoint-dep-2016-3.png" TargetMode="External"/><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gi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2590800"/>
          </a:xfrm>
        </p:spPr>
        <p:txBody>
          <a:bodyPr>
            <a:normAutofit/>
          </a:bodyPr>
          <a:lstStyle/>
          <a:p>
            <a:pPr algn="ctr"/>
            <a:r>
              <a:rPr lang="en-US" b="1" dirty="0" smtClean="0">
                <a:solidFill>
                  <a:schemeClr val="tx1"/>
                </a:solidFill>
                <a:latin typeface="Times New Roman" pitchFamily="18" charset="0"/>
                <a:cs typeface="Times New Roman" pitchFamily="18" charset="0"/>
              </a:rPr>
              <a:t>	TẬP HUẤN BÁO CÁO ADR CHO CÁN BỘ Y TẾ</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Thuyết trình viên: Phạm Văn Đức</a:t>
            </a:r>
            <a:endParaRPr lang="en-US" sz="2400" b="1" dirty="0">
              <a:solidFill>
                <a:schemeClr val="tx1"/>
              </a:solidFill>
              <a:latin typeface="Times New Roman" pitchFamily="18" charset="0"/>
              <a:cs typeface="Times New Roman" pitchFamily="18" charset="0"/>
            </a:endParaRPr>
          </a:p>
        </p:txBody>
      </p:sp>
      <p:sp>
        <p:nvSpPr>
          <p:cNvPr id="21506" name="AutoShape 2" descr="Kết quả hình ảnh cho AD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Kết quả hình ảnh cho ADR"/>
          <p:cNvPicPr>
            <a:picLocks noChangeAspect="1" noChangeArrowheads="1"/>
          </p:cNvPicPr>
          <p:nvPr/>
        </p:nvPicPr>
        <p:blipFill>
          <a:blip r:embed="rId3" cstate="print"/>
          <a:srcRect/>
          <a:stretch>
            <a:fillRect/>
          </a:stretch>
        </p:blipFill>
        <p:spPr bwMode="auto">
          <a:xfrm>
            <a:off x="4191000" y="3048000"/>
            <a:ext cx="4775626" cy="3585463"/>
          </a:xfrm>
          <a:prstGeom prst="rect">
            <a:avLst/>
          </a:prstGeom>
          <a:noFill/>
        </p:spPr>
      </p:pic>
      <p:sp>
        <p:nvSpPr>
          <p:cNvPr id="21510" name="AutoShape 6" descr="Kết quả hình ảnh cho AD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Kết quả hình ảnh cho AD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4" name="Picture 10" descr="Kết quả hình ảnh cho ADR"/>
          <p:cNvPicPr>
            <a:picLocks noChangeAspect="1" noChangeArrowheads="1"/>
          </p:cNvPicPr>
          <p:nvPr/>
        </p:nvPicPr>
        <p:blipFill>
          <a:blip r:embed="rId4" cstate="print"/>
          <a:srcRect/>
          <a:stretch>
            <a:fillRect/>
          </a:stretch>
        </p:blipFill>
        <p:spPr bwMode="auto">
          <a:xfrm>
            <a:off x="0" y="3048000"/>
            <a:ext cx="4371975" cy="3581400"/>
          </a:xfrm>
          <a:prstGeom prst="rect">
            <a:avLst/>
          </a:prstGeom>
          <a:noFill/>
        </p:spPr>
      </p:pic>
      <p:pic>
        <p:nvPicPr>
          <p:cNvPr id="51202" name="Picture 2" descr="Kết quả hình ảnh cho adr"/>
          <p:cNvPicPr>
            <a:picLocks noChangeAspect="1" noChangeArrowheads="1"/>
          </p:cNvPicPr>
          <p:nvPr/>
        </p:nvPicPr>
        <p:blipFill>
          <a:blip r:embed="rId5" cstate="print"/>
          <a:srcRect/>
          <a:stretch>
            <a:fillRect/>
          </a:stretch>
        </p:blipFill>
        <p:spPr bwMode="auto">
          <a:xfrm>
            <a:off x="228600" y="152400"/>
            <a:ext cx="1828800" cy="1752600"/>
          </a:xfrm>
          <a:prstGeom prst="rect">
            <a:avLst/>
          </a:prstGeom>
          <a:noFill/>
        </p:spPr>
      </p:pic>
      <p:pic>
        <p:nvPicPr>
          <p:cNvPr id="69637" name="Picture 5" descr="Kết quả hình ảnh cho hình động chữ thập đỏ"/>
          <p:cNvPicPr>
            <a:picLocks noChangeAspect="1" noChangeArrowheads="1"/>
          </p:cNvPicPr>
          <p:nvPr/>
        </p:nvPicPr>
        <p:blipFill>
          <a:blip r:embed="rId6" cstate="print"/>
          <a:srcRect/>
          <a:stretch>
            <a:fillRect/>
          </a:stretch>
        </p:blipFill>
        <p:spPr bwMode="auto">
          <a:xfrm>
            <a:off x="7602115" y="0"/>
            <a:ext cx="1541885" cy="129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4FEE51F-16DE-41F0-B042-F1F4E7362DA5}" type="slidenum">
              <a:rPr lang="en-US" smtClean="0"/>
              <a:pPr/>
              <a:t>10</a:t>
            </a:fld>
            <a:endParaRPr lang="en-US"/>
          </a:p>
        </p:txBody>
      </p:sp>
      <p:pic>
        <p:nvPicPr>
          <p:cNvPr id="16386" name="Picture 2" descr="http://magazine.canhgiacduoc.org.vn/Uploads/Tinymce/BanTin4.2017/so4.2017.Bai3.Bang1.png"/>
          <p:cNvPicPr>
            <a:picLocks noChangeAspect="1" noChangeArrowheads="1"/>
          </p:cNvPicPr>
          <p:nvPr/>
        </p:nvPicPr>
        <p:blipFill>
          <a:blip r:embed="rId2" cstate="print"/>
          <a:srcRect/>
          <a:stretch>
            <a:fillRect/>
          </a:stretch>
        </p:blipFill>
        <p:spPr bwMode="auto">
          <a:xfrm>
            <a:off x="609600" y="381000"/>
            <a:ext cx="7600996" cy="6096000"/>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4FEE51F-16DE-41F0-B042-F1F4E7362DA5}" type="slidenum">
              <a:rPr lang="en-US" smtClean="0"/>
              <a:pPr/>
              <a:t>11</a:t>
            </a:fld>
            <a:endParaRPr lang="en-US"/>
          </a:p>
        </p:txBody>
      </p:sp>
      <p:sp>
        <p:nvSpPr>
          <p:cNvPr id="4" name="Content Placeholder 3"/>
          <p:cNvSpPr>
            <a:spLocks noGrp="1"/>
          </p:cNvSpPr>
          <p:nvPr>
            <p:ph sz="quarter" idx="1"/>
          </p:nvPr>
        </p:nvSpPr>
        <p:spPr/>
        <p:txBody>
          <a:bodyPr/>
          <a:lstStyle/>
          <a:p>
            <a:endParaRPr lang="en-US"/>
          </a:p>
        </p:txBody>
      </p:sp>
      <p:pic>
        <p:nvPicPr>
          <p:cNvPr id="5" name="Picture 6" descr="http://magazine.canhgiacduoc.org.vn/Uploads/Tinymce/BanTin4.2017/so4.2017.Bai3.Bang4.png"/>
          <p:cNvPicPr>
            <a:picLocks noChangeAspect="1" noChangeArrowheads="1"/>
          </p:cNvPicPr>
          <p:nvPr/>
        </p:nvPicPr>
        <p:blipFill>
          <a:blip r:embed="rId2" cstate="print"/>
          <a:srcRect/>
          <a:stretch>
            <a:fillRect/>
          </a:stretch>
        </p:blipFill>
        <p:spPr bwMode="auto">
          <a:xfrm>
            <a:off x="457200" y="381000"/>
            <a:ext cx="8301121" cy="5638800"/>
          </a:xfrm>
          <a:prstGeom prst="rect">
            <a:avLst/>
          </a:prstGeom>
          <a:noFill/>
        </p:spPr>
      </p:pic>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12</a:t>
            </a:fld>
            <a:endParaRPr lang="en-US"/>
          </a:p>
        </p:txBody>
      </p:sp>
      <p:sp>
        <p:nvSpPr>
          <p:cNvPr id="4" name="Content Placeholder 3"/>
          <p:cNvSpPr>
            <a:spLocks noGrp="1"/>
          </p:cNvSpPr>
          <p:nvPr>
            <p:ph sz="quarter" idx="1"/>
          </p:nvPr>
        </p:nvSpPr>
        <p:spPr>
          <a:xfrm>
            <a:off x="609600" y="533400"/>
            <a:ext cx="8077200" cy="5486400"/>
          </a:xfrm>
        </p:spPr>
        <p:txBody>
          <a:bodyPr/>
          <a:lstStyle/>
          <a:p>
            <a:pPr lvl="0">
              <a:buNone/>
            </a:pPr>
            <a:r>
              <a:rPr lang="en-US" sz="2800" dirty="0" smtClean="0">
                <a:solidFill>
                  <a:srgbClr val="333333"/>
                </a:solidFill>
                <a:latin typeface="Arial" pitchFamily="34" charset="0"/>
                <a:cs typeface="Arial" pitchFamily="34" charset="0"/>
              </a:rPr>
              <a:t>Cán bộ y tế gửi báo cáo chủ yếu là dược sĩ (41,6%), bác sĩ - y sĩ (27,6%) và tiếp theo là điều dưỡng và nữ hộ sinh (19,2%)</a:t>
            </a:r>
            <a:r>
              <a:rPr lang="en-US" sz="2800" i="1" dirty="0" smtClean="0">
                <a:solidFill>
                  <a:srgbClr val="333333"/>
                </a:solidFill>
                <a:latin typeface="Arial" pitchFamily="34" charset="0"/>
                <a:cs typeface="Arial" pitchFamily="34" charset="0"/>
              </a:rPr>
              <a:t>.</a:t>
            </a:r>
            <a:endParaRPr lang="en-US" sz="2400" dirty="0" smtClean="0">
              <a:latin typeface="Arial" pitchFamily="34" charset="0"/>
              <a:cs typeface="Arial" pitchFamily="34" charset="0"/>
            </a:endParaRPr>
          </a:p>
          <a:p>
            <a:endParaRPr lang="en-US" dirty="0"/>
          </a:p>
        </p:txBody>
      </p:sp>
      <p:sp>
        <p:nvSpPr>
          <p:cNvPr id="64513" name="Rectangle 1"/>
          <p:cNvSpPr>
            <a:spLocks noChangeArrowheads="1"/>
          </p:cNvSpPr>
          <p:nvPr/>
        </p:nvSpPr>
        <p:spPr bwMode="auto">
          <a:xfrm>
            <a:off x="4523910" y="159350"/>
            <a:ext cx="96180" cy="1384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rgbClr val="333333"/>
                </a:solidFill>
                <a:effectLst/>
                <a:latin typeface="Arial" pitchFamily="34" charset="0"/>
                <a:cs typeface="Arial" pitchFamily="34" charset="0"/>
              </a:rPr>
              <a:t>   </a:t>
            </a:r>
            <a:endParaRPr kumimoji="0" lang="en-US" sz="13900" b="0" i="1" u="none" strike="noStrike" cap="none" normalizeH="0" baseline="0" dirty="0" smtClean="0">
              <a:ln>
                <a:noFill/>
              </a:ln>
              <a:solidFill>
                <a:srgbClr val="333333"/>
              </a:solidFill>
              <a:effectLst/>
              <a:latin typeface="Arial" pitchFamily="34" charset="0"/>
              <a:cs typeface="Arial" pitchFamily="34" charset="0"/>
            </a:endParaRPr>
          </a:p>
        </p:txBody>
      </p:sp>
      <p:pic>
        <p:nvPicPr>
          <p:cNvPr id="64514" name="Picture 2" descr="http://magazine.canhgiacduoc.org.vn/Uploads/Tinymce/BanTin4.2017/so4.2017.Bai3.Hinh3.png"/>
          <p:cNvPicPr>
            <a:picLocks noChangeAspect="1" noChangeArrowheads="1"/>
          </p:cNvPicPr>
          <p:nvPr/>
        </p:nvPicPr>
        <p:blipFill>
          <a:blip r:embed="rId2" cstate="print"/>
          <a:srcRect/>
          <a:stretch>
            <a:fillRect/>
          </a:stretch>
        </p:blipFill>
        <p:spPr bwMode="auto">
          <a:xfrm>
            <a:off x="609600" y="2209800"/>
            <a:ext cx="8189374" cy="4267200"/>
          </a:xfrm>
          <a:prstGeom prst="rect">
            <a:avLst/>
          </a:prstGeom>
          <a:noFill/>
        </p:spPr>
      </p:pic>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pPr algn="ctr"/>
            <a:r>
              <a:rPr lang="en-US" b="1" dirty="0" smtClean="0">
                <a:solidFill>
                  <a:schemeClr val="tx1"/>
                </a:solidFill>
                <a:latin typeface="Times New Roman" pitchFamily="18" charset="0"/>
                <a:cs typeface="Times New Roman" pitchFamily="18" charset="0"/>
              </a:rPr>
              <a:t>I. GIÁM SÁT PHẢN ỨNG CÓ HẠI CỦA THUỐC </a:t>
            </a:r>
            <a:endParaRPr lang="en-US" b="1"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13</a:t>
            </a:fld>
            <a:endParaRPr lang="en-US"/>
          </a:p>
        </p:txBody>
      </p:sp>
      <p:sp>
        <p:nvSpPr>
          <p:cNvPr id="4" name="Content Placeholder 3"/>
          <p:cNvSpPr>
            <a:spLocks noGrp="1"/>
          </p:cNvSpPr>
          <p:nvPr>
            <p:ph sz="quarter" idx="1"/>
          </p:nvPr>
        </p:nvSpPr>
        <p:spPr>
          <a:xfrm>
            <a:off x="457200" y="1447800"/>
            <a:ext cx="8229600" cy="5105400"/>
          </a:xfrm>
        </p:spPr>
        <p:txBody>
          <a:bodyPr>
            <a:normAutofit fontScale="92500"/>
          </a:bodyPr>
          <a:lstStyle/>
          <a:p>
            <a:pPr>
              <a:buNone/>
            </a:pPr>
            <a:r>
              <a:rPr lang="en-US" sz="2800" b="1" dirty="0" smtClean="0">
                <a:latin typeface="Times New Roman" pitchFamily="18" charset="0"/>
                <a:cs typeface="Times New Roman" pitchFamily="18" charset="0"/>
              </a:rPr>
              <a:t>1. Điều dưỡng viên, hộ sinh viên, kỹ thuật viên</a:t>
            </a:r>
          </a:p>
          <a:p>
            <a:pPr lvl="0">
              <a:buNone/>
            </a:pPr>
            <a:r>
              <a:rPr lang="en-US" sz="2800" b="1" dirty="0" smtClean="0">
                <a:latin typeface="Times New Roman" pitchFamily="18" charset="0"/>
                <a:cs typeface="Times New Roman" pitchFamily="18" charset="0"/>
              </a:rPr>
              <a:t>a. Phát hiện ADR </a:t>
            </a:r>
          </a:p>
          <a:p>
            <a:pPr>
              <a:buNone/>
            </a:pPr>
            <a:r>
              <a:rPr lang="en-US" sz="2800" dirty="0" smtClean="0">
                <a:latin typeface="Times New Roman" pitchFamily="18" charset="0"/>
                <a:cs typeface="Times New Roman" pitchFamily="18" charset="0"/>
              </a:rPr>
              <a:t>- Theo dõi và phát hiện những biểu hiện lâm sàng và cận lâm sàng bất thường xảy ra trên người bệnh dựa trên các </a:t>
            </a:r>
            <a:r>
              <a:rPr lang="en-US" sz="2800" dirty="0" smtClean="0">
                <a:solidFill>
                  <a:srgbClr val="FF0000"/>
                </a:solidFill>
                <a:latin typeface="Times New Roman" pitchFamily="18" charset="0"/>
                <a:cs typeface="Times New Roman" pitchFamily="18" charset="0"/>
              </a:rPr>
              <a:t>thông tin do người bệnh cung cấp </a:t>
            </a:r>
            <a:r>
              <a:rPr lang="en-US" sz="2800" dirty="0" smtClean="0">
                <a:latin typeface="Times New Roman" pitchFamily="18" charset="0"/>
                <a:cs typeface="Times New Roman" pitchFamily="18" charset="0"/>
              </a:rPr>
              <a:t>và các triệu chứng </a:t>
            </a:r>
            <a:r>
              <a:rPr lang="en-US" sz="2800" dirty="0" smtClean="0">
                <a:solidFill>
                  <a:srgbClr val="FF0000"/>
                </a:solidFill>
                <a:latin typeface="Times New Roman" pitchFamily="18" charset="0"/>
                <a:cs typeface="Times New Roman" pitchFamily="18" charset="0"/>
              </a:rPr>
              <a:t>ghi nhận được trong quá trình chăm sóc</a:t>
            </a:r>
            <a:r>
              <a:rPr lang="en-US" sz="2800" dirty="0" smtClean="0">
                <a:latin typeface="Times New Roman" pitchFamily="18" charset="0"/>
                <a:cs typeface="Times New Roman" pitchFamily="18" charset="0"/>
              </a:rPr>
              <a:t>, theo dõi người bệnh.</a:t>
            </a:r>
          </a:p>
          <a:p>
            <a:pPr>
              <a:buNone/>
            </a:pP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Thông báo ngay cho bác sĩ điều </a:t>
            </a:r>
          </a:p>
          <a:p>
            <a:pPr>
              <a:buNone/>
            </a:pPr>
            <a:r>
              <a:rPr lang="en-US" sz="2800" dirty="0" smtClean="0">
                <a:solidFill>
                  <a:srgbClr val="FF0000"/>
                </a:solidFill>
                <a:latin typeface="Times New Roman" pitchFamily="18" charset="0"/>
                <a:cs typeface="Times New Roman" pitchFamily="18" charset="0"/>
              </a:rPr>
              <a:t>trị và Khoa Dược </a:t>
            </a:r>
            <a:r>
              <a:rPr lang="en-US" sz="2800" dirty="0" smtClean="0">
                <a:latin typeface="Times New Roman" pitchFamily="18" charset="0"/>
                <a:cs typeface="Times New Roman" pitchFamily="18" charset="0"/>
              </a:rPr>
              <a:t>(nếu có) </a:t>
            </a:r>
          </a:p>
          <a:p>
            <a:pPr>
              <a:buNone/>
            </a:pPr>
            <a:r>
              <a:rPr lang="en-US" sz="2800" dirty="0" smtClean="0">
                <a:latin typeface="Times New Roman" pitchFamily="18" charset="0"/>
                <a:cs typeface="Times New Roman" pitchFamily="18" charset="0"/>
              </a:rPr>
              <a:t>về tình trạng bất thường của người</a:t>
            </a:r>
          </a:p>
          <a:p>
            <a:pPr>
              <a:buNone/>
            </a:pPr>
            <a:r>
              <a:rPr lang="en-US" sz="2800" dirty="0" smtClean="0">
                <a:latin typeface="Times New Roman" pitchFamily="18" charset="0"/>
                <a:cs typeface="Times New Roman" pitchFamily="18" charset="0"/>
              </a:rPr>
              <a:t> bệnh.</a:t>
            </a:r>
          </a:p>
          <a:p>
            <a:pPr>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8674" name="AutoShape 2" descr="Kết quả hình ảnh cho điều dưỡng vi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5" name="Picture 3"/>
          <p:cNvPicPr>
            <a:picLocks noChangeAspect="1" noChangeArrowheads="1"/>
          </p:cNvPicPr>
          <p:nvPr/>
        </p:nvPicPr>
        <p:blipFill>
          <a:blip r:embed="rId2" cstate="print"/>
          <a:srcRect/>
          <a:stretch>
            <a:fillRect/>
          </a:stretch>
        </p:blipFill>
        <p:spPr bwMode="auto">
          <a:xfrm>
            <a:off x="5181600" y="4038600"/>
            <a:ext cx="3800475" cy="2590800"/>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14</a:t>
            </a:fld>
            <a:endParaRPr lang="en-US"/>
          </a:p>
        </p:txBody>
      </p:sp>
      <p:sp>
        <p:nvSpPr>
          <p:cNvPr id="4" name="Content Placeholder 3"/>
          <p:cNvSpPr>
            <a:spLocks noGrp="1"/>
          </p:cNvSpPr>
          <p:nvPr>
            <p:ph sz="quarter" idx="1"/>
          </p:nvPr>
        </p:nvSpPr>
        <p:spPr>
          <a:xfrm>
            <a:off x="457200" y="228600"/>
            <a:ext cx="8229600" cy="5181600"/>
          </a:xfrm>
        </p:spPr>
        <p:txBody>
          <a:bodyPr>
            <a:normAutofit/>
          </a:bodyPr>
          <a:lstStyle/>
          <a:p>
            <a:pPr>
              <a:buNone/>
            </a:pPr>
            <a:r>
              <a:rPr lang="en-US" sz="2800" dirty="0" smtClean="0">
                <a:latin typeface="Times New Roman" pitchFamily="18" charset="0"/>
                <a:cs typeface="Times New Roman" pitchFamily="18" charset="0"/>
              </a:rPr>
              <a:t>- Ghi lại các thông tin liên quan tới các thuốc mà người bệnh đã sử dụng (thuốc nghi ngờ gây ADR và các thuốc dùng đồng thời) bao gồm: </a:t>
            </a:r>
            <a:r>
              <a:rPr lang="en-US" sz="2800" dirty="0" smtClean="0">
                <a:solidFill>
                  <a:srgbClr val="FF0000"/>
                </a:solidFill>
                <a:latin typeface="Times New Roman" pitchFamily="18" charset="0"/>
                <a:cs typeface="Times New Roman" pitchFamily="18" charset="0"/>
              </a:rPr>
              <a:t>tên thuốc, liều 2 dùng, đường dùng, nhà sản xuất, số lô; ngày và thời gian bắt đầu dùng thuốc, ngày và thời gian kết thúc dùng thuốc (nếu có); lý do sử dụng thuốc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 Giữ lại vỏ bao bì thuốc,</a:t>
            </a:r>
          </a:p>
          <a:p>
            <a:pPr>
              <a:buNone/>
            </a:pPr>
            <a:r>
              <a:rPr lang="en-US" sz="2800" dirty="0" smtClean="0">
                <a:latin typeface="Times New Roman" pitchFamily="18" charset="0"/>
                <a:cs typeface="Times New Roman" pitchFamily="18" charset="0"/>
              </a:rPr>
              <a:t> vỉ thuốc mà người </a:t>
            </a:r>
          </a:p>
          <a:p>
            <a:pPr>
              <a:buNone/>
            </a:pPr>
            <a:r>
              <a:rPr lang="en-US" sz="2800" dirty="0" smtClean="0">
                <a:latin typeface="Times New Roman" pitchFamily="18" charset="0"/>
                <a:cs typeface="Times New Roman" pitchFamily="18" charset="0"/>
              </a:rPr>
              <a:t>bệnh đã sử dụng để </a:t>
            </a:r>
          </a:p>
          <a:p>
            <a:pPr>
              <a:buNone/>
            </a:pPr>
            <a:r>
              <a:rPr lang="en-US" sz="2800" dirty="0" smtClean="0">
                <a:latin typeface="Times New Roman" pitchFamily="18" charset="0"/>
                <a:cs typeface="Times New Roman" pitchFamily="18" charset="0"/>
              </a:rPr>
              <a:t>tham khảo trong trường</a:t>
            </a:r>
          </a:p>
          <a:p>
            <a:pPr>
              <a:buNone/>
            </a:pPr>
            <a:r>
              <a:rPr lang="en-US" sz="2800" dirty="0" smtClean="0">
                <a:latin typeface="Times New Roman" pitchFamily="18" charset="0"/>
                <a:cs typeface="Times New Roman" pitchFamily="18" charset="0"/>
              </a:rPr>
              <a:t> hợp cần thêm thông tin.</a:t>
            </a:r>
          </a:p>
          <a:p>
            <a:endParaRPr lang="en-US" sz="2800" dirty="0"/>
          </a:p>
        </p:txBody>
      </p:sp>
      <p:pic>
        <p:nvPicPr>
          <p:cNvPr id="27650" name="Picture 2" descr="Kết quả hình ảnh cho thông tin liên quan đến dùng thuốc"/>
          <p:cNvPicPr>
            <a:picLocks noChangeAspect="1" noChangeArrowheads="1"/>
          </p:cNvPicPr>
          <p:nvPr/>
        </p:nvPicPr>
        <p:blipFill>
          <a:blip r:embed="rId2" cstate="print"/>
          <a:srcRect/>
          <a:stretch>
            <a:fillRect/>
          </a:stretch>
        </p:blipFill>
        <p:spPr bwMode="auto">
          <a:xfrm>
            <a:off x="4114800" y="3280064"/>
            <a:ext cx="4800600" cy="32731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15</a:t>
            </a:fld>
            <a:endParaRPr lang="en-US"/>
          </a:p>
        </p:txBody>
      </p:sp>
      <p:sp>
        <p:nvSpPr>
          <p:cNvPr id="4" name="Content Placeholder 3"/>
          <p:cNvSpPr>
            <a:spLocks noGrp="1"/>
          </p:cNvSpPr>
          <p:nvPr>
            <p:ph sz="quarter" idx="1"/>
          </p:nvPr>
        </p:nvSpPr>
        <p:spPr>
          <a:xfrm>
            <a:off x="457200" y="457200"/>
            <a:ext cx="8229600" cy="5562600"/>
          </a:xfrm>
        </p:spPr>
        <p:txBody>
          <a:bodyPr>
            <a:noAutofit/>
          </a:bodyPr>
          <a:lstStyle/>
          <a:p>
            <a:pPr>
              <a:buNone/>
            </a:pPr>
            <a:r>
              <a:rPr lang="en-US" sz="3200" dirty="0" smtClean="0">
                <a:latin typeface="Times New Roman" pitchFamily="18" charset="0"/>
                <a:cs typeface="Times New Roman" pitchFamily="18" charset="0"/>
              </a:rPr>
              <a:t>b) Xử trí ADR</a:t>
            </a:r>
          </a:p>
          <a:p>
            <a:pPr>
              <a:buNone/>
            </a:pPr>
            <a:r>
              <a:rPr lang="en-US" sz="3200" dirty="0" smtClean="0">
                <a:latin typeface="Times New Roman" pitchFamily="18" charset="0"/>
                <a:cs typeface="Times New Roman" pitchFamily="18" charset="0"/>
              </a:rPr>
              <a:t> - Thực hiện xử trí ADR </a:t>
            </a:r>
          </a:p>
          <a:p>
            <a:pPr>
              <a:buNone/>
            </a:pPr>
            <a:r>
              <a:rPr lang="en-US" sz="3200" dirty="0" smtClean="0">
                <a:latin typeface="Times New Roman" pitchFamily="18" charset="0"/>
                <a:cs typeface="Times New Roman" pitchFamily="18" charset="0"/>
              </a:rPr>
              <a:t>theo đúng y lệnh của bác sĩ </a:t>
            </a:r>
          </a:p>
          <a:p>
            <a:pPr>
              <a:buNone/>
            </a:pPr>
            <a:r>
              <a:rPr lang="en-US" sz="3200" dirty="0" smtClean="0">
                <a:latin typeface="Times New Roman" pitchFamily="18" charset="0"/>
                <a:cs typeface="Times New Roman" pitchFamily="18" charset="0"/>
              </a:rPr>
              <a:t>điều trị.</a:t>
            </a:r>
          </a:p>
          <a:p>
            <a:pPr>
              <a:buNone/>
            </a:pPr>
            <a:r>
              <a:rPr lang="en-US" sz="3200" dirty="0" smtClean="0">
                <a:latin typeface="Times New Roman" pitchFamily="18" charset="0"/>
                <a:cs typeface="Times New Roman" pitchFamily="18" charset="0"/>
              </a:rPr>
              <a:t> - Theo dõi người bệnh và thông báo kịp thời cho bác sĩ điều trị nếu có diễn biến bất thường của người bệnh trong quá trình điều trị tiếp theo. </a:t>
            </a:r>
          </a:p>
          <a:p>
            <a:pPr>
              <a:buNone/>
            </a:pPr>
            <a:r>
              <a:rPr lang="en-US" sz="3200" dirty="0" smtClean="0">
                <a:latin typeface="Times New Roman" pitchFamily="18" charset="0"/>
                <a:cs typeface="Times New Roman" pitchFamily="18" charset="0"/>
              </a:rPr>
              <a:t>- Trong trường hợp khẩn cấp, có thể ngừng sử dụng thuốc nghi ngờ gây ảnh hưởng tới tính mạng người bệnh trước khi thông báo cho bác sĩ.</a:t>
            </a:r>
            <a:endParaRPr lang="en-US" sz="3200" dirty="0">
              <a:latin typeface="Times New Roman" pitchFamily="18" charset="0"/>
              <a:cs typeface="Times New Roman" pitchFamily="18" charset="0"/>
            </a:endParaRPr>
          </a:p>
        </p:txBody>
      </p:sp>
      <p:pic>
        <p:nvPicPr>
          <p:cNvPr id="26626" name="Picture 2" descr="Hình ảnh có liên quan"/>
          <p:cNvPicPr>
            <a:picLocks noChangeAspect="1" noChangeArrowheads="1"/>
          </p:cNvPicPr>
          <p:nvPr/>
        </p:nvPicPr>
        <p:blipFill>
          <a:blip r:embed="rId2" cstate="print"/>
          <a:srcRect/>
          <a:stretch>
            <a:fillRect/>
          </a:stretch>
        </p:blipFill>
        <p:spPr bwMode="auto">
          <a:xfrm>
            <a:off x="5181600" y="228600"/>
            <a:ext cx="3686175" cy="2514600"/>
          </a:xfrm>
          <a:prstGeom prst="rect">
            <a:avLst/>
          </a:prstGeom>
          <a:noFill/>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16</a:t>
            </a:fld>
            <a:endParaRPr lang="en-US"/>
          </a:p>
        </p:txBody>
      </p:sp>
      <p:sp>
        <p:nvSpPr>
          <p:cNvPr id="4" name="Content Placeholder 3"/>
          <p:cNvSpPr>
            <a:spLocks noGrp="1"/>
          </p:cNvSpPr>
          <p:nvPr>
            <p:ph sz="quarter" idx="1"/>
          </p:nvPr>
        </p:nvSpPr>
        <p:spPr>
          <a:xfrm>
            <a:off x="228600" y="228600"/>
            <a:ext cx="8915400" cy="5791200"/>
          </a:xfrm>
        </p:spPr>
        <p:txBody>
          <a:bodyPr>
            <a:normAutofit/>
          </a:bodyPr>
          <a:lstStyle/>
          <a:p>
            <a:pPr>
              <a:buNone/>
            </a:pPr>
            <a:r>
              <a:rPr lang="en-US" sz="3200" b="1" dirty="0" smtClean="0">
                <a:latin typeface="Times New Roman" pitchFamily="18" charset="0"/>
                <a:cs typeface="Times New Roman" pitchFamily="18" charset="0"/>
              </a:rPr>
              <a:t>2. Bác sĩ</a:t>
            </a:r>
          </a:p>
          <a:p>
            <a:pPr>
              <a:buNone/>
            </a:pPr>
            <a:r>
              <a:rPr lang="en-US" sz="3200" dirty="0" smtClean="0">
                <a:latin typeface="Times New Roman" pitchFamily="18" charset="0"/>
                <a:cs typeface="Times New Roman" pitchFamily="18" charset="0"/>
              </a:rPr>
              <a:t>a) Giám sát ADR</a:t>
            </a:r>
          </a:p>
          <a:p>
            <a:pPr>
              <a:buFontTx/>
              <a:buChar char="-"/>
            </a:pPr>
            <a:r>
              <a:rPr lang="en-US" sz="3200" dirty="0" smtClean="0">
                <a:latin typeface="Times New Roman" pitchFamily="18" charset="0"/>
                <a:cs typeface="Times New Roman" pitchFamily="18" charset="0"/>
              </a:rPr>
              <a:t>Kiểm tra những điểm cần chú ý </a:t>
            </a:r>
            <a:r>
              <a:rPr lang="en-US" sz="3200" dirty="0" smtClean="0">
                <a:solidFill>
                  <a:srgbClr val="FF0000"/>
                </a:solidFill>
                <a:latin typeface="Times New Roman" pitchFamily="18" charset="0"/>
                <a:cs typeface="Times New Roman" pitchFamily="18" charset="0"/>
              </a:rPr>
              <a:t>trước khi kê đơn </a:t>
            </a:r>
          </a:p>
          <a:p>
            <a:pPr>
              <a:buNone/>
            </a:pPr>
            <a:r>
              <a:rPr lang="en-US" sz="3200" dirty="0" smtClean="0">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Hướng dẫn điều dưỡng viên, hộ sinh viên, kỹ thuật viên những dấu hiệu cần </a:t>
            </a:r>
            <a:r>
              <a:rPr lang="en-US" sz="3200" dirty="0" smtClean="0">
                <a:latin typeface="Times New Roman" pitchFamily="18" charset="0"/>
                <a:cs typeface="Times New Roman" pitchFamily="18" charset="0"/>
              </a:rPr>
              <a:t>theo dõi để phát hiện ADR trong quá trình sử dụng thuốc cho người bệnh.</a:t>
            </a:r>
            <a:endParaRPr lang="en-US" sz="3200" dirty="0">
              <a:latin typeface="Times New Roman" pitchFamily="18" charset="0"/>
              <a:cs typeface="Times New Roman" pitchFamily="18" charset="0"/>
            </a:endParaRPr>
          </a:p>
        </p:txBody>
      </p:sp>
      <p:pic>
        <p:nvPicPr>
          <p:cNvPr id="25602" name="Picture 2" descr="Kết quả hình ảnh cho bác sỹ"/>
          <p:cNvPicPr>
            <a:picLocks noChangeAspect="1" noChangeArrowheads="1"/>
          </p:cNvPicPr>
          <p:nvPr/>
        </p:nvPicPr>
        <p:blipFill>
          <a:blip r:embed="rId2" cstate="print"/>
          <a:srcRect/>
          <a:stretch>
            <a:fillRect/>
          </a:stretch>
        </p:blipFill>
        <p:spPr bwMode="auto">
          <a:xfrm>
            <a:off x="3657600" y="3529012"/>
            <a:ext cx="5284209" cy="3328988"/>
          </a:xfrm>
          <a:prstGeom prst="rect">
            <a:avLst/>
          </a:prstGeom>
          <a:noFill/>
        </p:spPr>
      </p:pic>
      <p:pic>
        <p:nvPicPr>
          <p:cNvPr id="25604" name="Picture 4" descr="Kết quả hình ảnh cho kiểm tra khi kê đơn"/>
          <p:cNvPicPr>
            <a:picLocks noChangeAspect="1" noChangeArrowheads="1"/>
          </p:cNvPicPr>
          <p:nvPr/>
        </p:nvPicPr>
        <p:blipFill>
          <a:blip r:embed="rId3" cstate="print"/>
          <a:srcRect/>
          <a:stretch>
            <a:fillRect/>
          </a:stretch>
        </p:blipFill>
        <p:spPr bwMode="auto">
          <a:xfrm>
            <a:off x="609600" y="3505200"/>
            <a:ext cx="3352800" cy="2952751"/>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17</a:t>
            </a:fld>
            <a:endParaRPr lang="en-US"/>
          </a:p>
        </p:txBody>
      </p:sp>
      <p:sp>
        <p:nvSpPr>
          <p:cNvPr id="4" name="Content Placeholder 3"/>
          <p:cNvSpPr>
            <a:spLocks noGrp="1"/>
          </p:cNvSpPr>
          <p:nvPr>
            <p:ph sz="quarter" idx="1"/>
          </p:nvPr>
        </p:nvSpPr>
        <p:spPr>
          <a:xfrm>
            <a:off x="609600" y="152400"/>
            <a:ext cx="8077200" cy="6400800"/>
          </a:xfrm>
        </p:spPr>
        <p:txBody>
          <a:bodyPr>
            <a:normAutofit/>
          </a:bodyPr>
          <a:lstStyle/>
          <a:p>
            <a:pPr>
              <a:buNone/>
            </a:pPr>
            <a:r>
              <a:rPr lang="en-US" sz="3000" dirty="0" smtClean="0">
                <a:latin typeface="Times New Roman" pitchFamily="18" charset="0"/>
                <a:cs typeface="Times New Roman" pitchFamily="18" charset="0"/>
              </a:rPr>
              <a:t>b) Phát hiện ADR</a:t>
            </a:r>
          </a:p>
          <a:p>
            <a:pPr>
              <a:buNone/>
            </a:pPr>
            <a:r>
              <a:rPr lang="en-US" sz="3000" dirty="0" smtClean="0">
                <a:latin typeface="Times New Roman" pitchFamily="18" charset="0"/>
                <a:cs typeface="Times New Roman" pitchFamily="18" charset="0"/>
              </a:rPr>
              <a:t> - Phát hiện, ghi nhận lại những biểu hiện lâm sàng và cận lâm sàng bất thường xảy ra trên người bệnh vào bệnh án.</a:t>
            </a:r>
          </a:p>
          <a:p>
            <a:pPr>
              <a:buNone/>
            </a:pPr>
            <a:r>
              <a:rPr lang="en-US" sz="3000" dirty="0" smtClean="0">
                <a:latin typeface="Times New Roman" pitchFamily="18" charset="0"/>
                <a:cs typeface="Times New Roman" pitchFamily="18" charset="0"/>
              </a:rPr>
              <a:t> - Kiểm tra lại tất cả các thuốc thực tế người bệnh đã sử dụng. </a:t>
            </a:r>
          </a:p>
          <a:p>
            <a:pPr>
              <a:buNone/>
            </a:pPr>
            <a:r>
              <a:rPr lang="en-US" sz="3000" dirty="0" smtClean="0">
                <a:latin typeface="Times New Roman" pitchFamily="18" charset="0"/>
                <a:cs typeface="Times New Roman" pitchFamily="18" charset="0"/>
              </a:rPr>
              <a:t>- Kiểm tra chất lượng cảm quan mẫu thuốc được lưu lại xem có biểu hiện gì về chất lượng thuốc.</a:t>
            </a:r>
          </a:p>
        </p:txBody>
      </p:sp>
      <p:pic>
        <p:nvPicPr>
          <p:cNvPr id="24578" name="Picture 2" descr="Kết quả hình ảnh cho thuốc"/>
          <p:cNvPicPr>
            <a:picLocks noChangeAspect="1" noChangeArrowheads="1"/>
          </p:cNvPicPr>
          <p:nvPr/>
        </p:nvPicPr>
        <p:blipFill>
          <a:blip r:embed="rId2" cstate="print"/>
          <a:srcRect/>
          <a:stretch>
            <a:fillRect/>
          </a:stretch>
        </p:blipFill>
        <p:spPr bwMode="auto">
          <a:xfrm>
            <a:off x="685800" y="4114800"/>
            <a:ext cx="4762500" cy="2514600"/>
          </a:xfrm>
          <a:prstGeom prst="rect">
            <a:avLst/>
          </a:prstGeom>
          <a:noFill/>
        </p:spPr>
      </p:pic>
      <p:pic>
        <p:nvPicPr>
          <p:cNvPr id="24580" name="Picture 4" descr="Hình ảnh có liên quan"/>
          <p:cNvPicPr>
            <a:picLocks noChangeAspect="1" noChangeArrowheads="1"/>
          </p:cNvPicPr>
          <p:nvPr/>
        </p:nvPicPr>
        <p:blipFill>
          <a:blip r:embed="rId3" cstate="print"/>
          <a:srcRect/>
          <a:stretch>
            <a:fillRect/>
          </a:stretch>
        </p:blipFill>
        <p:spPr bwMode="auto">
          <a:xfrm>
            <a:off x="5562600" y="4114800"/>
            <a:ext cx="3435244" cy="2590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18</a:t>
            </a:fld>
            <a:endParaRPr lang="en-US"/>
          </a:p>
        </p:txBody>
      </p:sp>
      <p:sp>
        <p:nvSpPr>
          <p:cNvPr id="4" name="Content Placeholder 3"/>
          <p:cNvSpPr>
            <a:spLocks noGrp="1"/>
          </p:cNvSpPr>
          <p:nvPr>
            <p:ph sz="quarter" idx="1"/>
          </p:nvPr>
        </p:nvSpPr>
        <p:spPr>
          <a:xfrm>
            <a:off x="2057400" y="304800"/>
            <a:ext cx="6705600" cy="4191000"/>
          </a:xfrm>
        </p:spPr>
        <p:txBody>
          <a:bodyPr>
            <a:normAutofit fontScale="92500" lnSpcReduction="10000"/>
          </a:bodyPr>
          <a:lstStyle/>
          <a:p>
            <a:pPr>
              <a:buNone/>
            </a:pPr>
            <a:r>
              <a:rPr lang="en-US" sz="2800" dirty="0" smtClean="0">
                <a:latin typeface="Times New Roman" pitchFamily="18" charset="0"/>
                <a:cs typeface="Times New Roman" pitchFamily="18" charset="0"/>
              </a:rPr>
              <a:t> - Kiểm tra lại một số thông tin sau:</a:t>
            </a:r>
          </a:p>
          <a:p>
            <a:pPr>
              <a:buNone/>
            </a:pPr>
            <a:r>
              <a:rPr lang="en-US" sz="2800" dirty="0" smtClean="0">
                <a:latin typeface="Times New Roman" pitchFamily="18" charset="0"/>
                <a:cs typeface="Times New Roman" pitchFamily="18" charset="0"/>
              </a:rPr>
              <a:t> + Việc sử dụng thuốc có phù hợp tình trạng bệnh lý, có cân nhắc đến các bệnh mắc kèm và chống chỉ định trên người bệnh hay không? </a:t>
            </a:r>
          </a:p>
          <a:p>
            <a:pPr>
              <a:buNone/>
            </a:pPr>
            <a:r>
              <a:rPr lang="en-US" sz="2800" dirty="0" smtClean="0">
                <a:latin typeface="Times New Roman" pitchFamily="18" charset="0"/>
                <a:cs typeface="Times New Roman" pitchFamily="18" charset="0"/>
              </a:rPr>
              <a:t>+ Liều dùng thuốc đã đúng như khuyến cáo chưa?</a:t>
            </a:r>
          </a:p>
          <a:p>
            <a:pPr>
              <a:buNone/>
            </a:pPr>
            <a:r>
              <a:rPr lang="en-US" sz="2800" dirty="0" smtClean="0">
                <a:latin typeface="Times New Roman" pitchFamily="18" charset="0"/>
                <a:cs typeface="Times New Roman" pitchFamily="18" charset="0"/>
              </a:rPr>
              <a:t> + Người bệnh có tiền sử dị ứng, đặc biệt là dị ứng thuốc không? </a:t>
            </a:r>
          </a:p>
          <a:p>
            <a:pPr>
              <a:buNone/>
            </a:pPr>
            <a:r>
              <a:rPr lang="en-US" sz="2800" dirty="0" smtClean="0">
                <a:latin typeface="Times New Roman" pitchFamily="18" charset="0"/>
                <a:cs typeface="Times New Roman" pitchFamily="18" charset="0"/>
              </a:rPr>
              <a:t>+ Có sự phù hợp về thời điểm dùng thuốc nghi ngờ và thời điểm xuất hiện ADR không?</a:t>
            </a:r>
            <a:endParaRPr lang="en-US" dirty="0" smtClean="0">
              <a:latin typeface="Times New Roman" pitchFamily="18" charset="0"/>
              <a:cs typeface="Times New Roman" pitchFamily="18" charset="0"/>
            </a:endParaRPr>
          </a:p>
          <a:p>
            <a:endParaRPr lang="en-US" dirty="0" smtClean="0"/>
          </a:p>
          <a:p>
            <a:endParaRPr lang="en-US" dirty="0"/>
          </a:p>
        </p:txBody>
      </p:sp>
      <p:sp>
        <p:nvSpPr>
          <p:cNvPr id="23554" name="AutoShape 2"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2" name="Picture 10" descr="Kết quả hình ảnh cho KIỂM TRA"/>
          <p:cNvPicPr>
            <a:picLocks noChangeAspect="1" noChangeArrowheads="1"/>
          </p:cNvPicPr>
          <p:nvPr/>
        </p:nvPicPr>
        <p:blipFill>
          <a:blip r:embed="rId2" cstate="print"/>
          <a:srcRect/>
          <a:stretch>
            <a:fillRect/>
          </a:stretch>
        </p:blipFill>
        <p:spPr bwMode="auto">
          <a:xfrm>
            <a:off x="1752600" y="4343400"/>
            <a:ext cx="4114800" cy="2286000"/>
          </a:xfrm>
          <a:prstGeom prst="rect">
            <a:avLst/>
          </a:prstGeom>
          <a:noFill/>
        </p:spPr>
      </p:pic>
      <p:sp>
        <p:nvSpPr>
          <p:cNvPr id="23564" name="AutoShape 12"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6" name="AutoShape 14"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8" name="AutoShape 16"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70" name="AutoShape 18"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72" name="AutoShape 20"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74" name="AutoShape 22"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76" name="AutoShape 24" descr="Kết quả hình ảnh cho KIỂM T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77" name="Picture 25"/>
          <p:cNvPicPr>
            <a:picLocks noChangeAspect="1" noChangeArrowheads="1"/>
          </p:cNvPicPr>
          <p:nvPr/>
        </p:nvPicPr>
        <p:blipFill>
          <a:blip r:embed="rId3" cstate="print"/>
          <a:srcRect/>
          <a:stretch>
            <a:fillRect/>
          </a:stretch>
        </p:blipFill>
        <p:spPr bwMode="auto">
          <a:xfrm>
            <a:off x="304800" y="457200"/>
            <a:ext cx="1600199" cy="541020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19</a:t>
            </a:fld>
            <a:endParaRPr lang="en-US"/>
          </a:p>
        </p:txBody>
      </p:sp>
      <p:sp>
        <p:nvSpPr>
          <p:cNvPr id="4" name="Content Placeholder 3"/>
          <p:cNvSpPr>
            <a:spLocks noGrp="1"/>
          </p:cNvSpPr>
          <p:nvPr>
            <p:ph sz="quarter" idx="1"/>
          </p:nvPr>
        </p:nvSpPr>
        <p:spPr>
          <a:xfrm>
            <a:off x="228600" y="152400"/>
            <a:ext cx="8763000" cy="6019800"/>
          </a:xfrm>
          <a:blipFill>
            <a:blip r:embed="rId3" cstate="print"/>
            <a:stretch>
              <a:fillRect/>
            </a:stretch>
          </a:blipFill>
        </p:spPr>
        <p:txBody>
          <a:bodyPr>
            <a:noAutofit/>
          </a:bodyPr>
          <a:lstStyle/>
          <a:p>
            <a:pPr>
              <a:buNone/>
            </a:pPr>
            <a:r>
              <a:rPr lang="en-US" sz="3200" dirty="0" smtClean="0">
                <a:latin typeface="Times New Roman" pitchFamily="18" charset="0"/>
                <a:cs typeface="Times New Roman" pitchFamily="18" charset="0"/>
              </a:rPr>
              <a:t>		c) Xử trí ADR</a:t>
            </a:r>
          </a:p>
          <a:p>
            <a:pPr>
              <a:buNone/>
            </a:pPr>
            <a:r>
              <a:rPr lang="en-US" sz="3200" dirty="0" smtClean="0">
                <a:latin typeface="Times New Roman" pitchFamily="18" charset="0"/>
                <a:cs typeface="Times New Roman" pitchFamily="18" charset="0"/>
              </a:rPr>
              <a:t> 		- </a:t>
            </a:r>
            <a:r>
              <a:rPr lang="en-US" sz="3200" dirty="0" smtClean="0">
                <a:solidFill>
                  <a:srgbClr val="FF0000"/>
                </a:solidFill>
                <a:latin typeface="Times New Roman" pitchFamily="18" charset="0"/>
                <a:cs typeface="Times New Roman" pitchFamily="18" charset="0"/>
              </a:rPr>
              <a:t>Đánh giá mức độ nghiêm trọng </a:t>
            </a:r>
            <a:r>
              <a:rPr lang="en-US" sz="3200" dirty="0" smtClean="0">
                <a:latin typeface="Times New Roman" pitchFamily="18" charset="0"/>
                <a:cs typeface="Times New Roman" pitchFamily="18" charset="0"/>
              </a:rPr>
              <a:t>của ADR để 	quyết định hướng xử trí lâm sàng phù hợp.</a:t>
            </a:r>
          </a:p>
          <a:p>
            <a:pPr>
              <a:buNone/>
            </a:pPr>
            <a:r>
              <a:rPr lang="en-US" sz="3200" dirty="0" smtClean="0">
                <a:latin typeface="Times New Roman" pitchFamily="18" charset="0"/>
                <a:cs typeface="Times New Roman" pitchFamily="18" charset="0"/>
              </a:rPr>
              <a:t> 		- </a:t>
            </a:r>
            <a:r>
              <a:rPr lang="en-US" sz="3200" dirty="0" smtClean="0">
                <a:solidFill>
                  <a:srgbClr val="FF0000"/>
                </a:solidFill>
                <a:latin typeface="Times New Roman" pitchFamily="18" charset="0"/>
                <a:cs typeface="Times New Roman" pitchFamily="18" charset="0"/>
              </a:rPr>
              <a:t>Giảm liều hoặc ngừng thuốc </a:t>
            </a:r>
            <a:r>
              <a:rPr lang="en-US" sz="3200" dirty="0" smtClean="0">
                <a:latin typeface="Times New Roman" pitchFamily="18" charset="0"/>
                <a:cs typeface="Times New Roman" pitchFamily="18" charset="0"/>
              </a:rPr>
              <a:t>nghi ngờ gây 	ADR trong điều kiện lâm sàng cho phép.</a:t>
            </a:r>
          </a:p>
          <a:p>
            <a:pPr>
              <a:buNone/>
            </a:pPr>
            <a:r>
              <a:rPr lang="en-US" sz="3200" dirty="0" smtClean="0">
                <a:latin typeface="Times New Roman" pitchFamily="18" charset="0"/>
                <a:cs typeface="Times New Roman" pitchFamily="18" charset="0"/>
              </a:rPr>
              <a:t>	 	- Kịp thời thực hiện các </a:t>
            </a:r>
            <a:r>
              <a:rPr lang="en-US" sz="3200" dirty="0" smtClean="0">
                <a:solidFill>
                  <a:srgbClr val="FF0000"/>
                </a:solidFill>
                <a:latin typeface="Times New Roman" pitchFamily="18" charset="0"/>
                <a:cs typeface="Times New Roman" pitchFamily="18" charset="0"/>
              </a:rPr>
              <a:t>biện pháp điều trị 	triệu chứng, điều trị hỗ trợ, đảm bảo chức 	năng sống </a:t>
            </a:r>
            <a:r>
              <a:rPr lang="en-US" sz="3200" dirty="0" smtClean="0">
                <a:latin typeface="Times New Roman" pitchFamily="18" charset="0"/>
                <a:cs typeface="Times New Roman" pitchFamily="18" charset="0"/>
              </a:rPr>
              <a:t>còn 	cho người bệnh.</a:t>
            </a:r>
          </a:p>
          <a:p>
            <a:pPr>
              <a:buNone/>
            </a:pPr>
            <a:r>
              <a:rPr lang="en-US" sz="3200" dirty="0" smtClean="0">
                <a:latin typeface="Times New Roman" pitchFamily="18" charset="0"/>
                <a:cs typeface="Times New Roman" pitchFamily="18" charset="0"/>
              </a:rPr>
              <a:t> 		- Thực hiện theo các hướng dẫn chuyên môn 	của Bộ Y tế có liên quan nếu việc xử trí ADR 	thuộc phạm vi các hướng dẫn đó.</a:t>
            </a:r>
          </a:p>
          <a:p>
            <a:pPr>
              <a:buNone/>
            </a:pP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latin typeface="Times New Roman" pitchFamily="18" charset="0"/>
                <a:cs typeface="Times New Roman" pitchFamily="18" charset="0"/>
              </a:rPr>
              <a:t>TẬP HUẤN BÁO CÁO ADR CHO CÁN BỘ Y TẾ</a:t>
            </a: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2</a:t>
            </a:fld>
            <a:endParaRPr lang="en-US"/>
          </a:p>
        </p:txBody>
      </p:sp>
      <p:sp>
        <p:nvSpPr>
          <p:cNvPr id="4" name="Rectangle 3"/>
          <p:cNvSpPr/>
          <p:nvPr/>
        </p:nvSpPr>
        <p:spPr>
          <a:xfrm>
            <a:off x="990600" y="4114800"/>
            <a:ext cx="7162800" cy="1785104"/>
          </a:xfrm>
          <a:prstGeom prst="rect">
            <a:avLst/>
          </a:prstGeom>
        </p:spPr>
        <p:txBody>
          <a:bodyPr wrap="square">
            <a:spAutoFit/>
          </a:bodyPr>
          <a:lstStyle/>
          <a:p>
            <a:pPr marL="457200" indent="-457200" fontAlgn="auto">
              <a:spcAft>
                <a:spcPts val="0"/>
              </a:spcAft>
              <a:buFontTx/>
              <a:buChar char="-"/>
              <a:defRPr/>
            </a:pPr>
            <a:r>
              <a:rPr lang="en-US" sz="2200" dirty="0" err="1">
                <a:solidFill>
                  <a:schemeClr val="tx1">
                    <a:lumMod val="95000"/>
                    <a:lumOff val="5000"/>
                  </a:schemeClr>
                </a:solidFill>
                <a:latin typeface="Arial" pitchFamily="34" charset="0"/>
                <a:cs typeface="Arial" pitchFamily="34" charset="0"/>
              </a:rPr>
              <a:t>Bài</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giảng</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Lý</a:t>
            </a:r>
            <a:r>
              <a:rPr lang="en-US" sz="2200" dirty="0">
                <a:solidFill>
                  <a:schemeClr val="tx1">
                    <a:lumMod val="95000"/>
                    <a:lumOff val="5000"/>
                  </a:schemeClr>
                </a:solidFill>
                <a:latin typeface="Arial" pitchFamily="34" charset="0"/>
                <a:cs typeface="Arial" pitchFamily="34" charset="0"/>
              </a:rPr>
              <a:t> </a:t>
            </a:r>
            <a:r>
              <a:rPr lang="en-US" sz="2200" dirty="0" err="1" smtClean="0">
                <a:solidFill>
                  <a:schemeClr val="tx1">
                    <a:lumMod val="95000"/>
                    <a:lumOff val="5000"/>
                  </a:schemeClr>
                </a:solidFill>
                <a:latin typeface="Arial" pitchFamily="34" charset="0"/>
                <a:cs typeface="Arial" pitchFamily="34" charset="0"/>
              </a:rPr>
              <a:t>thuyết</a:t>
            </a:r>
            <a:r>
              <a:rPr lang="en-US" sz="2200" dirty="0" smtClean="0">
                <a:solidFill>
                  <a:schemeClr val="tx1">
                    <a:lumMod val="95000"/>
                    <a:lumOff val="5000"/>
                  </a:schemeClr>
                </a:solidFill>
                <a:latin typeface="Arial" pitchFamily="34" charset="0"/>
                <a:cs typeface="Arial" pitchFamily="34" charset="0"/>
              </a:rPr>
              <a:t> </a:t>
            </a:r>
            <a:r>
              <a:rPr lang="en-US" sz="2200" dirty="0" err="1" smtClean="0">
                <a:solidFill>
                  <a:schemeClr val="tx1">
                    <a:lumMod val="95000"/>
                    <a:lumOff val="5000"/>
                  </a:schemeClr>
                </a:solidFill>
                <a:latin typeface="Arial" pitchFamily="34" charset="0"/>
                <a:cs typeface="Arial" pitchFamily="34" charset="0"/>
              </a:rPr>
              <a:t>và</a:t>
            </a:r>
            <a:r>
              <a:rPr lang="en-US" sz="2200" dirty="0" smtClean="0">
                <a:solidFill>
                  <a:schemeClr val="tx1">
                    <a:lumMod val="95000"/>
                    <a:lumOff val="5000"/>
                  </a:schemeClr>
                </a:solidFill>
                <a:latin typeface="Arial" pitchFamily="34" charset="0"/>
                <a:cs typeface="Arial" pitchFamily="34" charset="0"/>
              </a:rPr>
              <a:t> </a:t>
            </a:r>
            <a:r>
              <a:rPr lang="en-US" sz="2200" dirty="0" err="1" smtClean="0">
                <a:solidFill>
                  <a:schemeClr val="tx1">
                    <a:lumMod val="95000"/>
                    <a:lumOff val="5000"/>
                  </a:schemeClr>
                </a:solidFill>
                <a:latin typeface="Arial" pitchFamily="34" charset="0"/>
                <a:cs typeface="Arial" pitchFamily="34" charset="0"/>
              </a:rPr>
              <a:t>thực</a:t>
            </a:r>
            <a:r>
              <a:rPr lang="en-US" sz="2200" dirty="0" smtClean="0">
                <a:solidFill>
                  <a:schemeClr val="tx1">
                    <a:lumMod val="95000"/>
                    <a:lumOff val="5000"/>
                  </a:schemeClr>
                </a:solidFill>
                <a:latin typeface="Arial" pitchFamily="34" charset="0"/>
                <a:cs typeface="Arial" pitchFamily="34" charset="0"/>
              </a:rPr>
              <a:t> </a:t>
            </a:r>
            <a:r>
              <a:rPr lang="en-US" sz="2200" dirty="0" err="1" smtClean="0">
                <a:solidFill>
                  <a:schemeClr val="tx1">
                    <a:lumMod val="95000"/>
                    <a:lumOff val="5000"/>
                  </a:schemeClr>
                </a:solidFill>
                <a:latin typeface="Arial" pitchFamily="34" charset="0"/>
                <a:cs typeface="Arial" pitchFamily="34" charset="0"/>
              </a:rPr>
              <a:t>hành</a:t>
            </a:r>
            <a:endParaRPr lang="en-US" sz="2200" dirty="0">
              <a:solidFill>
                <a:schemeClr val="tx1">
                  <a:lumMod val="95000"/>
                  <a:lumOff val="5000"/>
                </a:schemeClr>
              </a:solidFill>
              <a:latin typeface="Arial" pitchFamily="34" charset="0"/>
              <a:cs typeface="Arial" pitchFamily="34" charset="0"/>
            </a:endParaRPr>
          </a:p>
          <a:p>
            <a:pPr marL="457200" indent="-457200" fontAlgn="auto">
              <a:spcAft>
                <a:spcPts val="0"/>
              </a:spcAft>
              <a:buFontTx/>
              <a:buChar char="-"/>
              <a:defRPr/>
            </a:pPr>
            <a:r>
              <a:rPr lang="en-US" sz="2200" dirty="0" err="1">
                <a:solidFill>
                  <a:schemeClr val="tx1">
                    <a:lumMod val="95000"/>
                    <a:lumOff val="5000"/>
                  </a:schemeClr>
                </a:solidFill>
                <a:latin typeface="Arial" pitchFamily="34" charset="0"/>
                <a:cs typeface="Arial" pitchFamily="34" charset="0"/>
              </a:rPr>
              <a:t>Thời</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gian</a:t>
            </a:r>
            <a:r>
              <a:rPr lang="en-US" sz="2200" dirty="0">
                <a:solidFill>
                  <a:schemeClr val="tx1">
                    <a:lumMod val="95000"/>
                    <a:lumOff val="5000"/>
                  </a:schemeClr>
                </a:solidFill>
                <a:latin typeface="Arial" pitchFamily="34" charset="0"/>
                <a:cs typeface="Arial" pitchFamily="34" charset="0"/>
              </a:rPr>
              <a:t>: </a:t>
            </a:r>
            <a:r>
              <a:rPr lang="en-US" sz="2200" dirty="0" smtClean="0">
                <a:solidFill>
                  <a:schemeClr val="tx1">
                    <a:lumMod val="95000"/>
                    <a:lumOff val="5000"/>
                  </a:schemeClr>
                </a:solidFill>
                <a:latin typeface="Arial" pitchFamily="34" charset="0"/>
                <a:cs typeface="Arial" pitchFamily="34" charset="0"/>
              </a:rPr>
              <a:t>90 </a:t>
            </a:r>
            <a:r>
              <a:rPr lang="en-US" sz="2200" dirty="0" err="1" smtClean="0">
                <a:solidFill>
                  <a:schemeClr val="tx1">
                    <a:lumMod val="95000"/>
                    <a:lumOff val="5000"/>
                  </a:schemeClr>
                </a:solidFill>
                <a:latin typeface="Arial" pitchFamily="34" charset="0"/>
                <a:cs typeface="Arial" pitchFamily="34" charset="0"/>
              </a:rPr>
              <a:t>phút</a:t>
            </a:r>
            <a:endParaRPr lang="en-US" sz="2200" dirty="0">
              <a:solidFill>
                <a:schemeClr val="tx1">
                  <a:lumMod val="95000"/>
                  <a:lumOff val="5000"/>
                </a:schemeClr>
              </a:solidFill>
              <a:latin typeface="Arial" pitchFamily="34" charset="0"/>
              <a:cs typeface="Arial" pitchFamily="34" charset="0"/>
            </a:endParaRPr>
          </a:p>
          <a:p>
            <a:pPr marL="457200" indent="-457200" fontAlgn="auto">
              <a:spcAft>
                <a:spcPts val="0"/>
              </a:spcAft>
              <a:buFontTx/>
              <a:buChar char="-"/>
              <a:defRPr/>
            </a:pPr>
            <a:r>
              <a:rPr lang="en-US" sz="2200" dirty="0" err="1">
                <a:solidFill>
                  <a:schemeClr val="tx1">
                    <a:lumMod val="95000"/>
                    <a:lumOff val="5000"/>
                  </a:schemeClr>
                </a:solidFill>
                <a:latin typeface="Arial" pitchFamily="34" charset="0"/>
                <a:cs typeface="Arial" pitchFamily="34" charset="0"/>
              </a:rPr>
              <a:t>Địa</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điểm</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Hội</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trường</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tầng</a:t>
            </a:r>
            <a:r>
              <a:rPr lang="en-US" sz="2200" dirty="0">
                <a:solidFill>
                  <a:schemeClr val="tx1">
                    <a:lumMod val="95000"/>
                    <a:lumOff val="5000"/>
                  </a:schemeClr>
                </a:solidFill>
                <a:latin typeface="Arial" pitchFamily="34" charset="0"/>
                <a:cs typeface="Arial" pitchFamily="34" charset="0"/>
              </a:rPr>
              <a:t> 3 </a:t>
            </a:r>
            <a:r>
              <a:rPr lang="en-US" sz="2200" dirty="0" err="1">
                <a:solidFill>
                  <a:schemeClr val="tx1">
                    <a:lumMod val="95000"/>
                    <a:lumOff val="5000"/>
                  </a:schemeClr>
                </a:solidFill>
                <a:latin typeface="Arial" pitchFamily="34" charset="0"/>
                <a:cs typeface="Arial" pitchFamily="34" charset="0"/>
              </a:rPr>
              <a:t>bệnh</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viện</a:t>
            </a:r>
            <a:r>
              <a:rPr lang="en-US" sz="2200" dirty="0">
                <a:solidFill>
                  <a:schemeClr val="tx1">
                    <a:lumMod val="95000"/>
                    <a:lumOff val="5000"/>
                  </a:schemeClr>
                </a:solidFill>
                <a:latin typeface="Arial" pitchFamily="34" charset="0"/>
                <a:cs typeface="Arial" pitchFamily="34" charset="0"/>
              </a:rPr>
              <a:t> </a:t>
            </a:r>
            <a:r>
              <a:rPr lang="en-US" sz="2200" dirty="0" err="1">
                <a:solidFill>
                  <a:schemeClr val="tx1">
                    <a:lumMod val="95000"/>
                    <a:lumOff val="5000"/>
                  </a:schemeClr>
                </a:solidFill>
                <a:latin typeface="Arial" pitchFamily="34" charset="0"/>
                <a:cs typeface="Arial" pitchFamily="34" charset="0"/>
              </a:rPr>
              <a:t>Phổi</a:t>
            </a:r>
            <a:endParaRPr lang="en-US" sz="2200" dirty="0">
              <a:solidFill>
                <a:schemeClr val="tx1">
                  <a:lumMod val="95000"/>
                  <a:lumOff val="5000"/>
                </a:schemeClr>
              </a:solidFill>
              <a:latin typeface="Arial" pitchFamily="34" charset="0"/>
              <a:cs typeface="Arial" pitchFamily="34" charset="0"/>
            </a:endParaRPr>
          </a:p>
          <a:p>
            <a:pPr marL="457200" indent="-457200" fontAlgn="auto">
              <a:spcAft>
                <a:spcPts val="0"/>
              </a:spcAft>
              <a:buFontTx/>
              <a:buChar char="-"/>
              <a:defRPr/>
            </a:pPr>
            <a:r>
              <a:rPr lang="en-US" sz="2200" dirty="0">
                <a:solidFill>
                  <a:schemeClr val="tx1">
                    <a:lumMod val="95000"/>
                    <a:lumOff val="5000"/>
                  </a:schemeClr>
                </a:solidFill>
                <a:latin typeface="Arial" pitchFamily="34" charset="0"/>
                <a:cs typeface="Arial" pitchFamily="34" charset="0"/>
              </a:rPr>
              <a:t>Đối tượng: </a:t>
            </a:r>
            <a:r>
              <a:rPr lang="en-US" sz="2200" dirty="0" smtClean="0">
                <a:solidFill>
                  <a:schemeClr val="tx1">
                    <a:lumMod val="95000"/>
                    <a:lumOff val="5000"/>
                  </a:schemeClr>
                </a:solidFill>
                <a:latin typeface="Arial" pitchFamily="34" charset="0"/>
                <a:cs typeface="Arial" pitchFamily="34" charset="0"/>
              </a:rPr>
              <a:t>Bác sĩ, dược sĩ, điều dưỡng</a:t>
            </a:r>
            <a:endParaRPr lang="en-US" sz="2200" dirty="0" smtClean="0">
              <a:solidFill>
                <a:schemeClr val="tx1">
                  <a:lumMod val="95000"/>
                  <a:lumOff val="5000"/>
                </a:schemeClr>
              </a:solidFill>
              <a:latin typeface="Arial" pitchFamily="34" charset="0"/>
              <a:cs typeface="Arial" pitchFamily="34" charset="0"/>
            </a:endParaRPr>
          </a:p>
          <a:p>
            <a:pPr marL="457200" indent="-457200" fontAlgn="auto">
              <a:spcAft>
                <a:spcPts val="0"/>
              </a:spcAft>
              <a:buFontTx/>
              <a:buChar char="-"/>
              <a:defRPr/>
            </a:pPr>
            <a:r>
              <a:rPr lang="en-US" sz="2200" dirty="0" smtClean="0">
                <a:solidFill>
                  <a:schemeClr val="tx1">
                    <a:lumMod val="95000"/>
                    <a:lumOff val="5000"/>
                  </a:schemeClr>
                </a:solidFill>
                <a:latin typeface="Arial" pitchFamily="34" charset="0"/>
                <a:cs typeface="Arial" pitchFamily="34" charset="0"/>
              </a:rPr>
              <a:t>Giảng viên: </a:t>
            </a:r>
            <a:r>
              <a:rPr lang="en-US" sz="2200" dirty="0" smtClean="0">
                <a:solidFill>
                  <a:schemeClr val="tx1">
                    <a:lumMod val="95000"/>
                    <a:lumOff val="5000"/>
                  </a:schemeClr>
                </a:solidFill>
                <a:latin typeface="Arial" pitchFamily="34" charset="0"/>
                <a:cs typeface="Arial" pitchFamily="34" charset="0"/>
              </a:rPr>
              <a:t>Phạm Văn Đức</a:t>
            </a:r>
            <a:endParaRPr lang="en-US" sz="22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227478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20</a:t>
            </a:fld>
            <a:endParaRPr lang="en-US"/>
          </a:p>
        </p:txBody>
      </p:sp>
      <p:sp>
        <p:nvSpPr>
          <p:cNvPr id="4" name="Content Placeholder 3"/>
          <p:cNvSpPr>
            <a:spLocks noGrp="1"/>
          </p:cNvSpPr>
          <p:nvPr>
            <p:ph sz="quarter" idx="1"/>
          </p:nvPr>
        </p:nvSpPr>
        <p:spPr>
          <a:xfrm>
            <a:off x="533400" y="457200"/>
            <a:ext cx="8153400" cy="5562600"/>
          </a:xfrm>
          <a:blipFill>
            <a:blip r:embed="rId2" cstate="print"/>
            <a:stretch>
              <a:fillRect/>
            </a:stretch>
          </a:blipFill>
        </p:spPr>
        <p:txBody>
          <a:bodyPr>
            <a:normAutofit/>
          </a:bodyPr>
          <a:lstStyle/>
          <a:p>
            <a:pPr algn="just">
              <a:buNone/>
            </a:pPr>
            <a:r>
              <a:rPr lang="en-US" sz="3200" dirty="0" smtClean="0">
                <a:latin typeface="Times New Roman" pitchFamily="18" charset="0"/>
                <a:cs typeface="Times New Roman" pitchFamily="18" charset="0"/>
              </a:rPr>
              <a:t>- Trong trường hợp cần thiết, trao đổi hướng xử trí với đồng nghiệp, tổ chức hội chẩn chuyên môn, tham khảo thêm thông tin về ADR từ Dược sĩ, đơn vị thông tin thuốc bệnh viện hoặc các Trung tâm về Thông tin thuốc và Theo dõi phản ứng có hại của thuốc. </a:t>
            </a:r>
          </a:p>
          <a:p>
            <a:pPr algn="just">
              <a:buNone/>
            </a:pPr>
            <a:r>
              <a:rPr lang="en-US" sz="3200" dirty="0" smtClean="0">
                <a:latin typeface="Times New Roman" pitchFamily="18" charset="0"/>
                <a:cs typeface="Times New Roman" pitchFamily="18" charset="0"/>
              </a:rPr>
              <a:t> - Giám sát chặt chẽ người bệnh trong trường hợp bắt buộc sử dụng lại thuốc nghi ngờ gây ADR khi không có thuốc thay thế hoặc khi lợi ích của thuốc vượt trội hơn nguy cơ.</a:t>
            </a:r>
          </a:p>
          <a:p>
            <a:pPr algn="just"/>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21</a:t>
            </a:fld>
            <a:endParaRPr lang="en-US"/>
          </a:p>
        </p:txBody>
      </p:sp>
      <p:sp>
        <p:nvSpPr>
          <p:cNvPr id="4" name="Content Placeholder 3"/>
          <p:cNvSpPr>
            <a:spLocks noGrp="1"/>
          </p:cNvSpPr>
          <p:nvPr>
            <p:ph sz="quarter" idx="1"/>
          </p:nvPr>
        </p:nvSpPr>
        <p:spPr>
          <a:xfrm>
            <a:off x="228600" y="228600"/>
            <a:ext cx="8610600" cy="5791200"/>
          </a:xfrm>
          <a:blipFill>
            <a:blip r:embed="rId2" cstate="print"/>
            <a:stretch>
              <a:fillRect/>
            </a:stretch>
          </a:blipFill>
        </p:spPr>
        <p:txBody>
          <a:bodyPr>
            <a:normAutofit/>
          </a:bodyPr>
          <a:lstStyle/>
          <a:p>
            <a:pPr>
              <a:buNone/>
            </a:pPr>
            <a:r>
              <a:rPr lang="en-US" sz="3200" dirty="0" smtClean="0">
                <a:latin typeface="Times New Roman" pitchFamily="18" charset="0"/>
                <a:cs typeface="Times New Roman" pitchFamily="18" charset="0"/>
              </a:rPr>
              <a:t>			d) Đánh giá ADR </a:t>
            </a:r>
          </a:p>
          <a:p>
            <a:pPr>
              <a:buNone/>
            </a:pPr>
            <a:r>
              <a:rPr lang="en-US" sz="3200" dirty="0" smtClean="0">
                <a:latin typeface="Times New Roman" pitchFamily="18" charset="0"/>
                <a:cs typeface="Times New Roman" pitchFamily="18" charset="0"/>
              </a:rPr>
              <a:t>		- Tra cứu xem ADR đã được ghi nhận trong 	tờ hướng dẫn sử dụng thuốc hay các tài liệu y 	văn về thuốc chưa.</a:t>
            </a:r>
          </a:p>
          <a:p>
            <a:pPr>
              <a:buNone/>
            </a:pPr>
            <a:r>
              <a:rPr lang="en-US" sz="32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Tùy điều kiện chuyên môn, có thể đánh giá 	mối liên hệ giữa thuốc nghi ngờ và ADR xuất 	hiện trên người bệnh theo thang phân loại của 	Tổ chức Y tế thế giới hoặc thang điểm của 	Naranjo.</a:t>
            </a:r>
            <a:endParaRPr lang="en-US" sz="3200" dirty="0">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22</a:t>
            </a:fld>
            <a:endParaRPr lang="en-US"/>
          </a:p>
        </p:txBody>
      </p:sp>
      <p:sp>
        <p:nvSpPr>
          <p:cNvPr id="4" name="Content Placeholder 3"/>
          <p:cNvSpPr>
            <a:spLocks noGrp="1"/>
          </p:cNvSpPr>
          <p:nvPr>
            <p:ph sz="quarter" idx="1"/>
          </p:nvPr>
        </p:nvSpPr>
        <p:spPr>
          <a:xfrm>
            <a:off x="152400" y="533400"/>
            <a:ext cx="4419600" cy="5638800"/>
          </a:xfrm>
          <a:blipFill>
            <a:blip r:embed="rId2" r:link="rId3" cstate="print"/>
            <a:stretch>
              <a:fillRect/>
            </a:stretch>
          </a:blipFill>
        </p:spPr>
        <p:txBody>
          <a:bodyPr>
            <a:noAutofit/>
          </a:bodyPr>
          <a:lstStyle/>
          <a:p>
            <a:pPr algn="just">
              <a:buNone/>
            </a:pPr>
            <a:endParaRPr lang="en-US" sz="3200" dirty="0">
              <a:solidFill>
                <a:schemeClr val="bg1"/>
              </a:solidFill>
              <a:latin typeface="Times New Roman" pitchFamily="18" charset="0"/>
              <a:cs typeface="Times New Roman" pitchFamily="18" charset="0"/>
            </a:endParaRPr>
          </a:p>
        </p:txBody>
      </p:sp>
      <p:sp>
        <p:nvSpPr>
          <p:cNvPr id="5" name="Rectangle 4"/>
          <p:cNvSpPr/>
          <p:nvPr/>
        </p:nvSpPr>
        <p:spPr>
          <a:xfrm>
            <a:off x="4038600" y="457200"/>
            <a:ext cx="4953000" cy="5693866"/>
          </a:xfrm>
          <a:prstGeom prst="rect">
            <a:avLst/>
          </a:prstGeom>
        </p:spPr>
        <p:txBody>
          <a:bodyPr wrap="square">
            <a:spAutoFit/>
          </a:bodyPr>
          <a:lstStyle/>
          <a:p>
            <a:pPr algn="just">
              <a:buNone/>
            </a:pPr>
            <a:r>
              <a:rPr lang="en-US" sz="2800" b="1" dirty="0" smtClean="0">
                <a:latin typeface="Times New Roman" pitchFamily="18" charset="0"/>
                <a:cs typeface="Times New Roman" pitchFamily="18" charset="0"/>
              </a:rPr>
              <a:t>3. Dược sĩ </a:t>
            </a:r>
          </a:p>
          <a:p>
            <a:pPr algn="just">
              <a:buNone/>
            </a:pPr>
            <a:r>
              <a:rPr lang="en-US" sz="2800" dirty="0" smtClean="0">
                <a:latin typeface="Times New Roman" pitchFamily="18" charset="0"/>
                <a:cs typeface="Times New Roman" pitchFamily="18" charset="0"/>
              </a:rPr>
              <a:t>a) Trong quá trình thực hiện hoạt động chuyên môn, thông qua xem bệnh án hoặc duyệt thuốc tại khoa Dược, dược sĩ phát hiện ADR dựa trên các thuốc có khả năng được sử dụng để xử trí phản ứng có hại của thuốc, biểu hiện lâm sàng và kết quả xét nghiệm cận lâm sàng bất thường. Ưu tiên xem xét bệnh án các đối tượng đặc biệt, sử dụng thuốc có nguy cơ cao xảy ra ADR . </a:t>
            </a:r>
            <a:endParaRPr lang="en-US" sz="28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23</a:t>
            </a:fld>
            <a:endParaRPr lang="en-US"/>
          </a:p>
        </p:txBody>
      </p:sp>
      <p:sp>
        <p:nvSpPr>
          <p:cNvPr id="4" name="Content Placeholder 3"/>
          <p:cNvSpPr>
            <a:spLocks noGrp="1"/>
          </p:cNvSpPr>
          <p:nvPr>
            <p:ph sz="quarter" idx="1"/>
          </p:nvPr>
        </p:nvSpPr>
        <p:spPr>
          <a:xfrm>
            <a:off x="914400" y="533400"/>
            <a:ext cx="7772400" cy="5943600"/>
          </a:xfrm>
        </p:spPr>
        <p:txBody>
          <a:bodyPr>
            <a:normAutofit fontScale="92500"/>
          </a:bodyPr>
          <a:lstStyle/>
          <a:p>
            <a:pPr algn="just">
              <a:buNone/>
            </a:pPr>
            <a:r>
              <a:rPr lang="en-US" sz="3200" dirty="0" smtClean="0">
                <a:latin typeface="Times New Roman" pitchFamily="18" charset="0"/>
                <a:cs typeface="Times New Roman" pitchFamily="18" charset="0"/>
              </a:rPr>
              <a:t>b) Trao đổi với bác sĩ điều trị nếu phát hiện ADR khi thực hiện hoạt động dược lâm sàng tại khoa phòng để có biện pháp xử trí phù hợp. </a:t>
            </a:r>
          </a:p>
          <a:p>
            <a:pPr algn="just">
              <a:buNone/>
            </a:pPr>
            <a:r>
              <a:rPr lang="en-US" sz="3200" dirty="0" smtClean="0">
                <a:latin typeface="Times New Roman" pitchFamily="18" charset="0"/>
                <a:cs typeface="Times New Roman" pitchFamily="18" charset="0"/>
              </a:rPr>
              <a:t>c) Cung cấp thông tin về thuốc trong quá trình xác định và xử trí ADR theo yêu cầu của cán bộ y tế. </a:t>
            </a:r>
          </a:p>
          <a:p>
            <a:pPr>
              <a:buNone/>
            </a:pPr>
            <a:r>
              <a:rPr lang="en-US" sz="3200" dirty="0" smtClean="0">
                <a:latin typeface="Times New Roman" pitchFamily="18" charset="0"/>
                <a:cs typeface="Times New Roman" pitchFamily="18" charset="0"/>
              </a:rPr>
              <a:t>d) Hướng dẫn, hỗ trợ bác sĩ và điều dưỡng viên hoàn thiện đầy đủ và chính xác các thông tin cần thiết trong mẫu báo cáo phản ứng có hại của thuốc</a:t>
            </a:r>
          </a:p>
          <a:p>
            <a:pPr>
              <a:buNone/>
            </a:pPr>
            <a:r>
              <a:rPr lang="en-US" sz="3200" dirty="0" smtClean="0">
                <a:latin typeface="Times New Roman" pitchFamily="18" charset="0"/>
                <a:cs typeface="Times New Roman" pitchFamily="18" charset="0"/>
              </a:rPr>
              <a:t>e) Dược sĩ có thể trực tiếp thu thập thông tin và viết báo cáo ADR.</a:t>
            </a:r>
          </a:p>
          <a:p>
            <a:pPr algn="just"/>
            <a:endParaRPr lang="en-US" sz="3200" dirty="0">
              <a:latin typeface="Times New Roman" pitchFamily="18" charset="0"/>
              <a:cs typeface="Times New Roman" pitchFamily="18" charset="0"/>
            </a:endParaRPr>
          </a:p>
        </p:txBody>
      </p:sp>
      <p:sp>
        <p:nvSpPr>
          <p:cNvPr id="28674" name="AutoShape 2" descr="Kết quả hình ảnh cho dược s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algn="ctr"/>
            <a:r>
              <a:rPr lang="en-US" dirty="0" smtClean="0">
                <a:solidFill>
                  <a:schemeClr val="tx1"/>
                </a:solidFill>
                <a:latin typeface="Times New Roman" pitchFamily="18" charset="0"/>
                <a:cs typeface="Times New Roman" pitchFamily="18" charset="0"/>
              </a:rPr>
              <a:t>II. HƯỚNG DẪN BÁO CÁO PHẢN ỨNG CÓ HẠI CỦA THUỐC</a:t>
            </a:r>
            <a:endParaRPr lang="en-US"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24</a:t>
            </a:fld>
            <a:endParaRPr lang="en-US"/>
          </a:p>
        </p:txBody>
      </p:sp>
      <p:sp>
        <p:nvSpPr>
          <p:cNvPr id="4" name="Content Placeholder 3"/>
          <p:cNvSpPr>
            <a:spLocks noGrp="1"/>
          </p:cNvSpPr>
          <p:nvPr>
            <p:ph sz="quarter" idx="1"/>
          </p:nvPr>
        </p:nvSpPr>
        <p:spPr>
          <a:xfrm>
            <a:off x="533400" y="1447800"/>
            <a:ext cx="8153400" cy="5029200"/>
          </a:xfrm>
        </p:spPr>
        <p:txBody>
          <a:bodyPr>
            <a:normAutofit/>
          </a:bodyPr>
          <a:lstStyle/>
          <a:p>
            <a:pPr>
              <a:buNone/>
            </a:pPr>
            <a:r>
              <a:rPr lang="en-US" sz="2800" b="1" dirty="0" smtClean="0">
                <a:latin typeface="Times New Roman" pitchFamily="18" charset="0"/>
                <a:cs typeface="Times New Roman" pitchFamily="18" charset="0"/>
              </a:rPr>
              <a:t>1. Đối tượng viết báo cáo</a:t>
            </a:r>
          </a:p>
          <a:p>
            <a:pPr>
              <a:buNone/>
            </a:pPr>
            <a:r>
              <a:rPr lang="en-US" sz="2800" dirty="0" smtClean="0">
                <a:latin typeface="Times New Roman" pitchFamily="18" charset="0"/>
                <a:cs typeface="Times New Roman" pitchFamily="18" charset="0"/>
              </a:rPr>
              <a:t> a) Người trực tiếp viết báo cáo ADR là </a:t>
            </a:r>
            <a:r>
              <a:rPr lang="en-US" sz="2800" dirty="0" smtClean="0">
                <a:solidFill>
                  <a:srgbClr val="FF0000"/>
                </a:solidFill>
                <a:latin typeface="Times New Roman" pitchFamily="18" charset="0"/>
                <a:cs typeface="Times New Roman" pitchFamily="18" charset="0"/>
              </a:rPr>
              <a:t>bác sĩ, dược sĩ, điều dưỡng viên, hộ sinh viên, kỹ thuật viên và các cán bộ y tế khác</a:t>
            </a:r>
            <a:r>
              <a:rPr lang="en-US" sz="2800" dirty="0" smtClean="0">
                <a:latin typeface="Times New Roman" pitchFamily="18" charset="0"/>
                <a:cs typeface="Times New Roman" pitchFamily="18" charset="0"/>
              </a:rPr>
              <a:t>. Khuyến khích nhiều người cùng tham gia viết hoàn thiện báo cáo.</a:t>
            </a:r>
          </a:p>
          <a:p>
            <a:pPr>
              <a:buNone/>
            </a:pPr>
            <a:r>
              <a:rPr lang="en-US" sz="2800" dirty="0" smtClean="0">
                <a:latin typeface="Times New Roman" pitchFamily="18" charset="0"/>
                <a:cs typeface="Times New Roman" pitchFamily="18" charset="0"/>
              </a:rPr>
              <a:t> b) Thông tin về người báo cáo, bệnh nhân và đơn vị báo cáo ghi trong phiếu báo cáo phản ứng có hại của thuốc được các Trung tâm về thông tin thuốc và theo dõi phản ứng có hại của thuốc bảo mật theo qui định hiện hành.</a:t>
            </a:r>
          </a:p>
          <a:p>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25</a:t>
            </a:fld>
            <a:endParaRPr lang="en-US"/>
          </a:p>
        </p:txBody>
      </p:sp>
      <p:sp>
        <p:nvSpPr>
          <p:cNvPr id="4" name="Content Placeholder 3"/>
          <p:cNvSpPr>
            <a:spLocks noGrp="1"/>
          </p:cNvSpPr>
          <p:nvPr>
            <p:ph sz="quarter" idx="1"/>
          </p:nvPr>
        </p:nvSpPr>
        <p:spPr>
          <a:xfrm>
            <a:off x="533400" y="304800"/>
            <a:ext cx="8153400" cy="5715000"/>
          </a:xfrm>
        </p:spPr>
        <p:txBody>
          <a:bodyPr/>
          <a:lstStyle/>
          <a:p>
            <a:pPr>
              <a:buNone/>
            </a:pPr>
            <a:r>
              <a:rPr lang="en-US" dirty="0" smtClean="0"/>
              <a:t> </a:t>
            </a:r>
            <a:r>
              <a:rPr lang="en-US" sz="3200" b="1" dirty="0" smtClean="0">
                <a:latin typeface="Times New Roman" pitchFamily="18" charset="0"/>
                <a:cs typeface="Times New Roman" pitchFamily="18" charset="0"/>
              </a:rPr>
              <a:t>2. Các trường hợp cần báo cáo</a:t>
            </a:r>
          </a:p>
          <a:p>
            <a:pPr>
              <a:buNone/>
            </a:pPr>
            <a:r>
              <a:rPr lang="en-US" sz="3200" dirty="0" smtClean="0">
                <a:latin typeface="Times New Roman" pitchFamily="18" charset="0"/>
                <a:cs typeface="Times New Roman" pitchFamily="18" charset="0"/>
              </a:rPr>
              <a:t> a) Báo cáo tất cả các biến cố bất lợi xảy ra trong quá trình điều trị nghi ngờ là phản ứng có hại gây ra bởi:</a:t>
            </a:r>
          </a:p>
          <a:p>
            <a:pPr>
              <a:buNone/>
            </a:pPr>
            <a:r>
              <a:rPr lang="en-US" sz="3200" dirty="0" smtClean="0">
                <a:latin typeface="Times New Roman" pitchFamily="18" charset="0"/>
                <a:cs typeface="Times New Roman" pitchFamily="18" charset="0"/>
              </a:rPr>
              <a:t> - Thuốc, vắc xin và sinh phẩm y tế.</a:t>
            </a:r>
          </a:p>
          <a:p>
            <a:pPr>
              <a:buNone/>
            </a:pPr>
            <a:r>
              <a:rPr lang="en-US" sz="3200" dirty="0" smtClean="0">
                <a:latin typeface="Times New Roman" pitchFamily="18" charset="0"/>
                <a:cs typeface="Times New Roman" pitchFamily="18" charset="0"/>
              </a:rPr>
              <a:t> - Thuốc đông y, thuốc từ dược liệu, </a:t>
            </a:r>
          </a:p>
          <a:p>
            <a:pPr>
              <a:buNone/>
            </a:pPr>
            <a:r>
              <a:rPr lang="en-US" sz="3200" dirty="0" smtClean="0">
                <a:latin typeface="Times New Roman" pitchFamily="18" charset="0"/>
                <a:cs typeface="Times New Roman" pitchFamily="18" charset="0"/>
              </a:rPr>
              <a:t>dược liệu, vị thuốc y học cổ truyền.</a:t>
            </a:r>
          </a:p>
          <a:p>
            <a:endParaRPr lang="en-US" dirty="0"/>
          </a:p>
        </p:txBody>
      </p:sp>
      <p:pic>
        <p:nvPicPr>
          <p:cNvPr id="26628" name="Picture 4" descr="Kết quả hình ảnh cho report"/>
          <p:cNvPicPr>
            <a:picLocks noChangeAspect="1" noChangeArrowheads="1"/>
          </p:cNvPicPr>
          <p:nvPr/>
        </p:nvPicPr>
        <p:blipFill>
          <a:blip r:embed="rId2" cstate="print"/>
          <a:srcRect/>
          <a:stretch>
            <a:fillRect/>
          </a:stretch>
        </p:blipFill>
        <p:spPr bwMode="auto">
          <a:xfrm>
            <a:off x="1066800" y="4038600"/>
            <a:ext cx="2667000" cy="2571169"/>
          </a:xfrm>
          <a:prstGeom prst="rect">
            <a:avLst/>
          </a:prstGeom>
          <a:noFill/>
        </p:spPr>
      </p:pic>
      <p:pic>
        <p:nvPicPr>
          <p:cNvPr id="26630" name="Picture 6" descr="Kết quả hình ảnh cho nghi ngờ"/>
          <p:cNvPicPr>
            <a:picLocks noChangeAspect="1" noChangeArrowheads="1"/>
          </p:cNvPicPr>
          <p:nvPr/>
        </p:nvPicPr>
        <p:blipFill>
          <a:blip r:embed="rId3" cstate="print"/>
          <a:srcRect/>
          <a:stretch>
            <a:fillRect/>
          </a:stretch>
        </p:blipFill>
        <p:spPr bwMode="auto">
          <a:xfrm>
            <a:off x="6553200" y="2895600"/>
            <a:ext cx="2362200" cy="36576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26</a:t>
            </a:fld>
            <a:endParaRPr lang="en-US"/>
          </a:p>
        </p:txBody>
      </p:sp>
      <p:sp>
        <p:nvSpPr>
          <p:cNvPr id="4" name="Content Placeholder 3"/>
          <p:cNvSpPr>
            <a:spLocks noGrp="1"/>
          </p:cNvSpPr>
          <p:nvPr>
            <p:ph sz="quarter" idx="1"/>
          </p:nvPr>
        </p:nvSpPr>
        <p:spPr>
          <a:xfrm>
            <a:off x="533400" y="381000"/>
            <a:ext cx="8153400" cy="6096000"/>
          </a:xfrm>
        </p:spPr>
        <p:txBody>
          <a:bodyPr>
            <a:normAutofit/>
          </a:bodyPr>
          <a:lstStyle/>
          <a:p>
            <a:pPr>
              <a:buNone/>
            </a:pPr>
            <a:r>
              <a:rPr lang="en-US" dirty="0" smtClean="0"/>
              <a:t> </a:t>
            </a:r>
            <a:r>
              <a:rPr lang="en-US" sz="2800" dirty="0" smtClean="0">
                <a:latin typeface="Times New Roman" pitchFamily="18" charset="0"/>
                <a:cs typeface="Times New Roman" pitchFamily="18" charset="0"/>
              </a:rPr>
              <a:t>b) Đặc biệt chú trọng ưu tiên báo cáo:</a:t>
            </a:r>
          </a:p>
          <a:p>
            <a:pPr>
              <a:buNone/>
            </a:pPr>
            <a:r>
              <a:rPr lang="en-US" sz="2800" dirty="0" smtClean="0">
                <a:latin typeface="Times New Roman" pitchFamily="18" charset="0"/>
                <a:cs typeface="Times New Roman" pitchFamily="18" charset="0"/>
              </a:rPr>
              <a:t> - Các phản ứng có hại nghiêm trọng ( </a:t>
            </a:r>
            <a:r>
              <a:rPr lang="en-US" sz="2800" dirty="0" smtClean="0">
                <a:solidFill>
                  <a:srgbClr val="FF0000"/>
                </a:solidFill>
                <a:latin typeface="Times New Roman" pitchFamily="18" charset="0"/>
                <a:cs typeface="Times New Roman" pitchFamily="18" charset="0"/>
              </a:rPr>
              <a:t>tử vong; đe dọa tính mạng; buộc người bệnh phải nhập viện để điều trị hoặc kéo dài thời gian nằm viện của người bệnh; để lại di chứng nặng nề hoặc vĩnh viễn cho người bệnh; gây dị tật bẩm sinh ở thai nhi; hoặc bất kỳ phản ứng có hại được cán bộ y tế nhận định là gây ra hậu quả nghiêm trọng về mặt lâm sàng</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 Tất cả phản ứng có hại của các thuốc mới đưa vào sử dụng trong điều trị tại bệnh viện.</a:t>
            </a:r>
          </a:p>
          <a:p>
            <a:pPr>
              <a:buNone/>
            </a:pPr>
            <a:r>
              <a:rPr lang="en-US" sz="2800" dirty="0" smtClean="0">
                <a:latin typeface="Times New Roman" pitchFamily="18" charset="0"/>
                <a:cs typeface="Times New Roman" pitchFamily="18" charset="0"/>
              </a:rPr>
              <a:t>c) Khuyến khích cán bộ y tế báo cáo các vấn đề về chất lượng thuốc và sai sót trong sử dụng thuốc. </a:t>
            </a:r>
          </a:p>
          <a:p>
            <a:endParaRPr lang="en-US" dirty="0"/>
          </a:p>
        </p:txBody>
      </p:sp>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27</a:t>
            </a:fld>
            <a:endParaRPr lang="en-US"/>
          </a:p>
        </p:txBody>
      </p:sp>
      <p:sp>
        <p:nvSpPr>
          <p:cNvPr id="4" name="Content Placeholder 3"/>
          <p:cNvSpPr>
            <a:spLocks noGrp="1"/>
          </p:cNvSpPr>
          <p:nvPr>
            <p:ph sz="quarter" idx="1"/>
          </p:nvPr>
        </p:nvSpPr>
        <p:spPr>
          <a:xfrm>
            <a:off x="228600" y="304800"/>
            <a:ext cx="5638800" cy="5715000"/>
          </a:xfrm>
        </p:spPr>
        <p:txBody>
          <a:bodyPr/>
          <a:lstStyle/>
          <a:p>
            <a:pPr>
              <a:buNone/>
            </a:pPr>
            <a:r>
              <a:rPr lang="en-US" dirty="0" smtClean="0">
                <a:latin typeface="Times New Roman" pitchFamily="18" charset="0"/>
                <a:cs typeface="Times New Roman" pitchFamily="18" charset="0"/>
              </a:rPr>
              <a:t> - Phản ứng có hại mới chưa từng được biết đến của thuốc (chưa được mô tả trong tờ hướng dẫn sử dụng thuốc, Dược thư Quốc gia Việt Nam, MIMS, Vidal hay các tài liệu tham khảo thông tin thuốc khác).</a:t>
            </a:r>
          </a:p>
          <a:p>
            <a:pPr>
              <a:buNone/>
            </a:pPr>
            <a:r>
              <a:rPr lang="en-US" dirty="0" smtClean="0">
                <a:latin typeface="Times New Roman" pitchFamily="18" charset="0"/>
                <a:cs typeface="Times New Roman" pitchFamily="18" charset="0"/>
              </a:rPr>
              <a:t> - Phản ứng có hại xảy ra liên tục với một thuốc hoặc một lô thuốc trong một thời gian ngắn tại cơ sở khám bệnh, chữa bệnh.</a:t>
            </a:r>
          </a:p>
          <a:p>
            <a:endParaRPr lang="en-US" dirty="0"/>
          </a:p>
        </p:txBody>
      </p:sp>
      <p:pic>
        <p:nvPicPr>
          <p:cNvPr id="24580" name="Picture 4" descr="Kết quả hình ảnh cho mims pharmacy"/>
          <p:cNvPicPr>
            <a:picLocks noChangeAspect="1" noChangeArrowheads="1"/>
          </p:cNvPicPr>
          <p:nvPr/>
        </p:nvPicPr>
        <p:blipFill>
          <a:blip r:embed="rId2" cstate="print"/>
          <a:srcRect/>
          <a:stretch>
            <a:fillRect/>
          </a:stretch>
        </p:blipFill>
        <p:spPr bwMode="auto">
          <a:xfrm>
            <a:off x="5943600" y="381000"/>
            <a:ext cx="2743200" cy="2743200"/>
          </a:xfrm>
          <a:prstGeom prst="rect">
            <a:avLst/>
          </a:prstGeom>
          <a:noFill/>
        </p:spPr>
      </p:pic>
      <p:pic>
        <p:nvPicPr>
          <p:cNvPr id="24582" name="Picture 6" descr="Hình ảnh có liên quan"/>
          <p:cNvPicPr>
            <a:picLocks noChangeAspect="1" noChangeArrowheads="1"/>
          </p:cNvPicPr>
          <p:nvPr/>
        </p:nvPicPr>
        <p:blipFill>
          <a:blip r:embed="rId3" cstate="print"/>
          <a:srcRect/>
          <a:stretch>
            <a:fillRect/>
          </a:stretch>
        </p:blipFill>
        <p:spPr bwMode="auto">
          <a:xfrm>
            <a:off x="6400800" y="3505200"/>
            <a:ext cx="2209800" cy="2762250"/>
          </a:xfrm>
          <a:prstGeom prst="rect">
            <a:avLst/>
          </a:prstGeom>
          <a:noFill/>
        </p:spPr>
      </p:pic>
      <p:pic>
        <p:nvPicPr>
          <p:cNvPr id="24584" name="Picture 8" descr="Hình ảnh có liên quan"/>
          <p:cNvPicPr>
            <a:picLocks noChangeAspect="1" noChangeArrowheads="1"/>
          </p:cNvPicPr>
          <p:nvPr/>
        </p:nvPicPr>
        <p:blipFill>
          <a:blip r:embed="rId4" cstate="print"/>
          <a:srcRect/>
          <a:stretch>
            <a:fillRect/>
          </a:stretch>
        </p:blipFill>
        <p:spPr bwMode="auto">
          <a:xfrm>
            <a:off x="4343400" y="4038600"/>
            <a:ext cx="2057400" cy="2647950"/>
          </a:xfrm>
          <a:prstGeom prst="rect">
            <a:avLst/>
          </a:prstGeom>
          <a:noFill/>
        </p:spPr>
      </p:pic>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28</a:t>
            </a:fld>
            <a:endParaRPr lang="en-US"/>
          </a:p>
        </p:txBody>
      </p:sp>
      <p:sp>
        <p:nvSpPr>
          <p:cNvPr id="4" name="Content Placeholder 3"/>
          <p:cNvSpPr>
            <a:spLocks noGrp="1"/>
          </p:cNvSpPr>
          <p:nvPr>
            <p:ph sz="quarter" idx="1"/>
          </p:nvPr>
        </p:nvSpPr>
        <p:spPr>
          <a:xfrm>
            <a:off x="228600" y="381000"/>
            <a:ext cx="8763000" cy="6477000"/>
          </a:xfrm>
        </p:spPr>
        <p:txBody>
          <a:bodyPr>
            <a:noAutofit/>
          </a:bodyPr>
          <a:lstStyle/>
          <a:p>
            <a:pPr algn="just">
              <a:buNone/>
            </a:pPr>
            <a:r>
              <a:rPr lang="en-US" sz="3200" b="1" dirty="0" smtClean="0">
                <a:latin typeface="Times New Roman" pitchFamily="18" charset="0"/>
                <a:cs typeface="Times New Roman" pitchFamily="18" charset="0"/>
              </a:rPr>
              <a:t>3. Thời gian gửi báo cáo </a:t>
            </a:r>
          </a:p>
          <a:p>
            <a:pPr marL="514350" indent="-514350" algn="just">
              <a:buAutoNum type="alphaLcParenR"/>
            </a:pPr>
            <a:r>
              <a:rPr lang="en-US" sz="3200" dirty="0" smtClean="0">
                <a:latin typeface="Times New Roman" pitchFamily="18" charset="0"/>
                <a:cs typeface="Times New Roman" pitchFamily="18" charset="0"/>
              </a:rPr>
              <a:t>Báo cáo cần được gửi trong</a:t>
            </a:r>
          </a:p>
          <a:p>
            <a:pPr marL="514350" indent="-514350" algn="just">
              <a:buNone/>
            </a:pPr>
            <a:r>
              <a:rPr lang="en-US" sz="3200" dirty="0" smtClean="0">
                <a:latin typeface="Times New Roman" pitchFamily="18" charset="0"/>
                <a:cs typeface="Times New Roman" pitchFamily="18" charset="0"/>
              </a:rPr>
              <a:t> thời gian sớm nhất có thể sau</a:t>
            </a:r>
          </a:p>
          <a:p>
            <a:pPr marL="514350" indent="-514350" algn="just">
              <a:buNone/>
            </a:pPr>
            <a:r>
              <a:rPr lang="en-US" sz="3200" dirty="0" smtClean="0">
                <a:latin typeface="Times New Roman" pitchFamily="18" charset="0"/>
                <a:cs typeface="Times New Roman" pitchFamily="18" charset="0"/>
              </a:rPr>
              <a:t> khi xảy ra phản ứng, ngay cả</a:t>
            </a:r>
          </a:p>
          <a:p>
            <a:pPr marL="514350" indent="-514350" algn="just">
              <a:buNone/>
            </a:pPr>
            <a:r>
              <a:rPr lang="en-US" sz="3200" dirty="0" smtClean="0">
                <a:latin typeface="Times New Roman" pitchFamily="18" charset="0"/>
                <a:cs typeface="Times New Roman" pitchFamily="18" charset="0"/>
              </a:rPr>
              <a:t> khi thông tin thu được chưa đầy đủ </a:t>
            </a:r>
            <a:r>
              <a:rPr lang="en-US" sz="2800" dirty="0" smtClean="0">
                <a:latin typeface="Times New Roman" pitchFamily="18" charset="0"/>
                <a:cs typeface="Times New Roman" pitchFamily="18" charset="0"/>
              </a:rPr>
              <a:t>(báo cáo ban đầu).</a:t>
            </a: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Trong trường hợp này, có thể bổ sung báo cáo nếu thu thập được thêm thông tin </a:t>
            </a:r>
            <a:r>
              <a:rPr lang="en-US" sz="2800" dirty="0" smtClean="0">
                <a:latin typeface="Times New Roman" pitchFamily="18" charset="0"/>
                <a:cs typeface="Times New Roman" pitchFamily="18" charset="0"/>
              </a:rPr>
              <a:t>(báo cáo bổ sung)</a:t>
            </a:r>
            <a:r>
              <a:rPr lang="en-US" sz="3200" dirty="0" smtClean="0">
                <a:latin typeface="Times New Roman" pitchFamily="18" charset="0"/>
                <a:cs typeface="Times New Roman" pitchFamily="18" charset="0"/>
              </a:rPr>
              <a:t>.</a:t>
            </a:r>
          </a:p>
          <a:p>
            <a:pPr algn="just">
              <a:buNone/>
            </a:pPr>
            <a:r>
              <a:rPr lang="en-US" sz="3200" dirty="0" smtClean="0">
                <a:latin typeface="Times New Roman" pitchFamily="18" charset="0"/>
                <a:cs typeface="Times New Roman" pitchFamily="18" charset="0"/>
              </a:rPr>
              <a:t> b) Báo cáo trong khi người bệnh chưa xuất viện giúp khai thác đủ thông tin, tiến hành làm các xét nghiệm cần thiết để xác định nguyên nhân gây ADR.</a:t>
            </a:r>
            <a:endParaRPr lang="en-US" sz="3200" dirty="0">
              <a:latin typeface="Times New Roman" pitchFamily="18" charset="0"/>
              <a:cs typeface="Times New Roman" pitchFamily="18" charset="0"/>
            </a:endParaRPr>
          </a:p>
        </p:txBody>
      </p:sp>
      <p:pic>
        <p:nvPicPr>
          <p:cNvPr id="23554" name="Picture 2" descr="Kết quả hình ảnh cho time report"/>
          <p:cNvPicPr>
            <a:picLocks noChangeAspect="1" noChangeArrowheads="1"/>
          </p:cNvPicPr>
          <p:nvPr/>
        </p:nvPicPr>
        <p:blipFill>
          <a:blip r:embed="rId2" cstate="print"/>
          <a:srcRect/>
          <a:stretch>
            <a:fillRect/>
          </a:stretch>
        </p:blipFill>
        <p:spPr bwMode="auto">
          <a:xfrm>
            <a:off x="5562600" y="0"/>
            <a:ext cx="3581400" cy="2705100"/>
          </a:xfrm>
          <a:prstGeom prst="rect">
            <a:avLst/>
          </a:prstGeom>
          <a:noFill/>
        </p:spPr>
      </p:pic>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29</a:t>
            </a:fld>
            <a:endParaRPr lang="en-US"/>
          </a:p>
        </p:txBody>
      </p:sp>
      <p:sp>
        <p:nvSpPr>
          <p:cNvPr id="4" name="Content Placeholder 3"/>
          <p:cNvSpPr>
            <a:spLocks noGrp="1"/>
          </p:cNvSpPr>
          <p:nvPr>
            <p:ph sz="quarter" idx="1"/>
          </p:nvPr>
        </p:nvSpPr>
        <p:spPr>
          <a:xfrm>
            <a:off x="381000" y="304800"/>
            <a:ext cx="8305800" cy="6248400"/>
          </a:xfrm>
        </p:spPr>
        <p:txBody>
          <a:bodyPr>
            <a:noAutofit/>
          </a:bodyPr>
          <a:lstStyle/>
          <a:p>
            <a:pPr algn="just">
              <a:buNone/>
            </a:pPr>
            <a:r>
              <a:rPr lang="en-US" sz="2800" dirty="0" smtClean="0">
                <a:latin typeface="Times New Roman" pitchFamily="18" charset="0"/>
                <a:cs typeface="Times New Roman" pitchFamily="18" charset="0"/>
              </a:rPr>
              <a:t>c) Bảo đảm việc gửi báo cáo tới Trung tâm về Thông tin thuốc và Theo dõi phản ứng có hại của thuốc đúng thời hạn:</a:t>
            </a:r>
          </a:p>
          <a:p>
            <a:pPr algn="just">
              <a:buNone/>
            </a:pP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Báo cáo phản ứng có hại nghiêm trọng gây tử vong hoặc đe dọa tính mạng người bệnh</a:t>
            </a:r>
            <a:r>
              <a:rPr lang="en-US" sz="2800" dirty="0" smtClean="0">
                <a:latin typeface="Times New Roman" pitchFamily="18" charset="0"/>
                <a:cs typeface="Times New Roman" pitchFamily="18" charset="0"/>
              </a:rPr>
              <a:t>: gửi trong thời gian sớm nhất có thể nhưng </a:t>
            </a:r>
            <a:r>
              <a:rPr lang="en-US" sz="2800" dirty="0" smtClean="0">
                <a:solidFill>
                  <a:srgbClr val="FF0000"/>
                </a:solidFill>
                <a:latin typeface="Times New Roman" pitchFamily="18" charset="0"/>
                <a:cs typeface="Times New Roman" pitchFamily="18" charset="0"/>
              </a:rPr>
              <a:t>không muộn hơn 7 ngày </a:t>
            </a:r>
            <a:r>
              <a:rPr lang="en-US" sz="2800" dirty="0" smtClean="0">
                <a:latin typeface="Times New Roman" pitchFamily="18" charset="0"/>
                <a:cs typeface="Times New Roman" pitchFamily="18" charset="0"/>
              </a:rPr>
              <a:t>làm việc kể từ thời điểm xảy ra phản ứng.</a:t>
            </a:r>
          </a:p>
          <a:p>
            <a:pPr algn="just">
              <a:buNone/>
            </a:pP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Báo cáo phản ứng có hại nghiêm trọng còn lại</a:t>
            </a:r>
            <a:r>
              <a:rPr lang="en-US" sz="2800" dirty="0" smtClean="0">
                <a:latin typeface="Times New Roman" pitchFamily="18" charset="0"/>
                <a:cs typeface="Times New Roman" pitchFamily="18" charset="0"/>
              </a:rPr>
              <a:t>: gửi trong thời gian sớm nhất có thể nhưng </a:t>
            </a:r>
            <a:r>
              <a:rPr lang="en-US" sz="2800" dirty="0" smtClean="0">
                <a:solidFill>
                  <a:srgbClr val="FF0000"/>
                </a:solidFill>
                <a:latin typeface="Times New Roman" pitchFamily="18" charset="0"/>
                <a:cs typeface="Times New Roman" pitchFamily="18" charset="0"/>
              </a:rPr>
              <a:t>không muộn hơn 15 ngày </a:t>
            </a:r>
            <a:r>
              <a:rPr lang="en-US" sz="2800" dirty="0" smtClean="0">
                <a:latin typeface="Times New Roman" pitchFamily="18" charset="0"/>
                <a:cs typeface="Times New Roman" pitchFamily="18" charset="0"/>
              </a:rPr>
              <a:t>làm việc kể từ thời điểm xảy ra phản ứng.</a:t>
            </a:r>
          </a:p>
          <a:p>
            <a:pPr algn="just">
              <a:buNone/>
            </a:pP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Báo cáo phản ứng có hại không nghiêm trọng có thể tập hợp gửi hàng tháng, trước ngày mùng 5 </a:t>
            </a:r>
            <a:r>
              <a:rPr lang="en-US" sz="2800" dirty="0" smtClean="0">
                <a:latin typeface="Times New Roman" pitchFamily="18" charset="0"/>
                <a:cs typeface="Times New Roman" pitchFamily="18" charset="0"/>
              </a:rPr>
              <a:t>của tháng kế tiếp.</a:t>
            </a:r>
          </a:p>
          <a:p>
            <a:pPr algn="just"/>
            <a:endParaRPr lang="en-US" sz="28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096000"/>
          </a:xfrm>
        </p:spPr>
        <p:txBody>
          <a:bodyPr>
            <a:normAutofit/>
          </a:bodyPr>
          <a:lstStyle/>
          <a:p>
            <a:pPr algn="ctr">
              <a:buNone/>
            </a:pPr>
            <a:r>
              <a:rPr lang="en-US" sz="2800" b="1" dirty="0" smtClean="0">
                <a:latin typeface="Times New Roman" pitchFamily="18" charset="0"/>
                <a:cs typeface="Times New Roman" pitchFamily="18" charset="0"/>
              </a:rPr>
              <a:t>VÀI NÉT SƠ LƯỢC VỀ ADR</a:t>
            </a:r>
          </a:p>
          <a:p>
            <a:r>
              <a:rPr lang="en-US" sz="2800" dirty="0" smtClean="0">
                <a:latin typeface="Times New Roman" pitchFamily="18" charset="0"/>
                <a:cs typeface="Times New Roman" pitchFamily="18" charset="0"/>
              </a:rPr>
              <a:t>Luật Dược năm 2016 quy định, phản ứng có hại của thuốc (</a:t>
            </a:r>
            <a:r>
              <a:rPr lang="en-US" sz="2800" dirty="0" smtClean="0">
                <a:solidFill>
                  <a:srgbClr val="FF0000"/>
                </a:solidFill>
                <a:latin typeface="Times New Roman" pitchFamily="18" charset="0"/>
                <a:cs typeface="Times New Roman" pitchFamily="18" charset="0"/>
              </a:rPr>
              <a:t>Adverse Drug Reactions - ADR</a:t>
            </a:r>
            <a:r>
              <a:rPr lang="en-US" sz="2800" dirty="0" smtClean="0">
                <a:latin typeface="Times New Roman" pitchFamily="18" charset="0"/>
                <a:cs typeface="Times New Roman" pitchFamily="18" charset="0"/>
              </a:rPr>
              <a:t>) là những tác dụng không mong muốn có hại đến sức khỏe, có thể xuất hiện ở liều dùng bình thường. </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Theo định nghĩa của Tổ chức Y tế thế giới: Phản ứng có hại của thuốc là phản ứng độc hại, không định trước và xuất hiện ở liều thường dùng cho người với mục đích phòng bệnh, chẩn đoán, điều trị bệnh hoặc làm thay đổi chức năng sinh lý của cơ thể. </a:t>
            </a:r>
          </a:p>
        </p:txBody>
      </p:sp>
      <p:sp>
        <p:nvSpPr>
          <p:cNvPr id="4" name="Slide Number Placeholder 3"/>
          <p:cNvSpPr>
            <a:spLocks noGrp="1"/>
          </p:cNvSpPr>
          <p:nvPr>
            <p:ph type="sldNum" sz="quarter" idx="12"/>
          </p:nvPr>
        </p:nvSpPr>
        <p:spPr/>
        <p:txBody>
          <a:bodyPr/>
          <a:lstStyle/>
          <a:p>
            <a:fld id="{24FEE51F-16DE-41F0-B042-F1F4E7362DA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828800"/>
          </a:xfrm>
        </p:spPr>
        <p:txBody>
          <a:bodyPr>
            <a:normAutofit fontScale="90000"/>
          </a:bodyPr>
          <a:lstStyle/>
          <a:p>
            <a:r>
              <a:rPr lang="en-US" dirty="0" smtClean="0">
                <a:solidFill>
                  <a:schemeClr val="tx1"/>
                </a:solidFill>
                <a:latin typeface="Times New Roman" pitchFamily="18" charset="0"/>
                <a:cs typeface="Times New Roman" pitchFamily="18" charset="0"/>
              </a:rPr>
              <a:t>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4. Hướng dẫn điền mẫu báo cáo phản ứng có hại của thuốc </a:t>
            </a:r>
            <a:r>
              <a:rPr lang="en-US" sz="2700" dirty="0" smtClean="0">
                <a:solidFill>
                  <a:schemeClr val="tx1"/>
                </a:solidFill>
                <a:latin typeface="Times New Roman" pitchFamily="18" charset="0"/>
                <a:cs typeface="Times New Roman" pitchFamily="18" charset="0"/>
              </a:rPr>
              <a:t/>
            </a:r>
            <a:br>
              <a:rPr lang="en-US" sz="2700" dirty="0" smtClean="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30</a:t>
            </a:fld>
            <a:endParaRPr lang="en-US"/>
          </a:p>
        </p:txBody>
      </p:sp>
      <p:sp>
        <p:nvSpPr>
          <p:cNvPr id="4" name="Content Placeholder 3"/>
          <p:cNvSpPr>
            <a:spLocks noGrp="1"/>
          </p:cNvSpPr>
          <p:nvPr>
            <p:ph sz="quarter" idx="1"/>
          </p:nvPr>
        </p:nvSpPr>
        <p:spPr>
          <a:xfrm>
            <a:off x="762000" y="1295400"/>
            <a:ext cx="7924800" cy="5105400"/>
          </a:xfrm>
        </p:spPr>
        <p:txBody>
          <a:bodyPr>
            <a:normAutofit lnSpcReduction="10000"/>
          </a:bodyPr>
          <a:lstStyle/>
          <a:p>
            <a:pPr algn="just">
              <a:buNone/>
            </a:pPr>
            <a:r>
              <a:rPr lang="en-US" b="1" i="1" dirty="0" smtClean="0">
                <a:latin typeface="Times New Roman" pitchFamily="18" charset="0"/>
                <a:cs typeface="Times New Roman" pitchFamily="18" charset="0"/>
              </a:rPr>
              <a:t>a) Nguyên tắc chung</a:t>
            </a:r>
          </a:p>
          <a:p>
            <a:pPr algn="just"/>
            <a:r>
              <a:rPr lang="en-US" dirty="0" smtClean="0">
                <a:latin typeface="Times New Roman" pitchFamily="18" charset="0"/>
                <a:cs typeface="Times New Roman" pitchFamily="18" charset="0"/>
              </a:rPr>
              <a:t>  Hoàn thành mẫu báo cáo với đầy đủ thông tin nhất có được từ bệnh án.</a:t>
            </a:r>
          </a:p>
          <a:p>
            <a:pPr algn="just"/>
            <a:r>
              <a:rPr lang="en-US" dirty="0" smtClean="0">
                <a:latin typeface="Times New Roman" pitchFamily="18" charset="0"/>
                <a:cs typeface="Times New Roman" pitchFamily="18" charset="0"/>
              </a:rPr>
              <a:t>  Sử dụng một bản báo cáo riêng cho mỗi người bệnh.</a:t>
            </a:r>
          </a:p>
          <a:p>
            <a:pPr algn="just"/>
            <a:r>
              <a:rPr lang="en-US" dirty="0" smtClean="0">
                <a:latin typeface="Times New Roman" pitchFamily="18" charset="0"/>
                <a:cs typeface="Times New Roman" pitchFamily="18" charset="0"/>
              </a:rPr>
              <a:t>  Trường hợp dùng thuốc để điều trị ADR nhưng lại gây ra một ADR khác cho người bệnh nên tách thành một báo cáo riêng. </a:t>
            </a:r>
          </a:p>
          <a:p>
            <a:pPr algn="just"/>
            <a:r>
              <a:rPr lang="en-US" dirty="0" smtClean="0">
                <a:latin typeface="Times New Roman" pitchFamily="18" charset="0"/>
                <a:cs typeface="Times New Roman" pitchFamily="18" charset="0"/>
              </a:rPr>
              <a:t> Chữ viết rõ ràng, viết chính xác tên thuốc, hạn chế viết tắt.</a:t>
            </a:r>
          </a:p>
          <a:p>
            <a:pPr algn="just"/>
            <a:r>
              <a:rPr lang="en-US" dirty="0" smtClean="0">
                <a:latin typeface="Times New Roman" pitchFamily="18" charset="0"/>
                <a:cs typeface="Times New Roman" pitchFamily="18" charset="0"/>
              </a:rPr>
              <a:t> Điền thông tin chính xác, thống nhất, tránh mâu thuẫn giữa các thông tin trong báo cáo.</a:t>
            </a:r>
          </a:p>
          <a:p>
            <a:pPr>
              <a:buNone/>
            </a:pPr>
            <a:r>
              <a:rPr lang="en-US" b="1" i="1" dirty="0" smtClean="0">
                <a:latin typeface="Times New Roman" pitchFamily="18" charset="0"/>
                <a:cs typeface="Times New Roman" pitchFamily="18" charset="0"/>
              </a:rPr>
              <a:t> b) Mẫu báo cáo ADR (</a:t>
            </a:r>
            <a:r>
              <a:rPr lang="en-US" b="1" i="1" u="sng" dirty="0" smtClean="0">
                <a:latin typeface="Times New Roman" pitchFamily="18" charset="0"/>
                <a:cs typeface="Times New Roman" pitchFamily="18" charset="0"/>
              </a:rPr>
              <a:t>xem biểu mẫu</a:t>
            </a:r>
            <a:r>
              <a:rPr lang="en-US" b="1" i="1"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31</a:t>
            </a:fld>
            <a:endParaRPr lang="en-US"/>
          </a:p>
        </p:txBody>
      </p:sp>
      <p:sp>
        <p:nvSpPr>
          <p:cNvPr id="4" name="Content Placeholder 3"/>
          <p:cNvSpPr>
            <a:spLocks noGrp="1"/>
          </p:cNvSpPr>
          <p:nvPr>
            <p:ph sz="quarter" idx="1"/>
          </p:nvPr>
        </p:nvSpPr>
        <p:spPr>
          <a:xfrm>
            <a:off x="762000" y="457200"/>
            <a:ext cx="7924800" cy="6096000"/>
          </a:xfrm>
        </p:spPr>
        <p:txBody>
          <a:bodyPr>
            <a:normAutofit/>
          </a:bodyPr>
          <a:lstStyle/>
          <a:p>
            <a:pPr>
              <a:buNone/>
            </a:pPr>
            <a:r>
              <a:rPr lang="en-US" b="1" dirty="0" smtClean="0">
                <a:latin typeface="Times New Roman" pitchFamily="18" charset="0"/>
                <a:cs typeface="Times New Roman" pitchFamily="18" charset="0"/>
              </a:rPr>
              <a:t>c) Hướng dẫn chi tiết các thông tin cần điền trong báo cáo ADR</a:t>
            </a:r>
          </a:p>
          <a:p>
            <a:pPr algn="ctr">
              <a:buNone/>
            </a:pPr>
            <a:r>
              <a:rPr lang="en-US"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Thông tin hành chính</a:t>
            </a:r>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Nơi báo cáo: Ghi tên khoa/phòng điều trị, tên cơ sở khám bệnh, chữa bệnh hay nơi phát hiện phản ứng và tên tỉnh/thành phố. </a:t>
            </a:r>
          </a:p>
          <a:p>
            <a:pPr algn="just"/>
            <a:r>
              <a:rPr lang="en-US" dirty="0" smtClean="0">
                <a:latin typeface="Times New Roman" pitchFamily="18" charset="0"/>
                <a:cs typeface="Times New Roman" pitchFamily="18" charset="0"/>
              </a:rPr>
              <a:t> Mã số báo cáo của đơn vị: do cơ sở khám bệnh, chữa bệnh tự qui định để thuận tiện cho việc theo dõi và quản lý báo cáo ADR. Đơn vị cũng có thể sử dụng mã số bệnh án của người bệnh để thay thế mã số báo cáo này.</a:t>
            </a:r>
          </a:p>
          <a:p>
            <a:pPr algn="just"/>
            <a:r>
              <a:rPr lang="en-US" dirty="0" smtClean="0">
                <a:latin typeface="Times New Roman" pitchFamily="18" charset="0"/>
                <a:cs typeface="Times New Roman" pitchFamily="18" charset="0"/>
              </a:rPr>
              <a:t> Mã số báo cáo (do Trung tâm Quốc gia về Thông tin thuốc và Theo dõi phản ứng có hại của thuốc quản lý): phần này do Trung tâm Quốc gia hoặc Trung tâm khu vực điền sau khi nhận được báo cáo.</a:t>
            </a:r>
          </a:p>
          <a:p>
            <a:endParaRPr lang="en-US" dirty="0">
              <a:latin typeface="Times New Roman" pitchFamily="18" charset="0"/>
              <a:cs typeface="Times New Roman" pitchFamily="18" charset="0"/>
            </a:endParaRPr>
          </a:p>
        </p:txBody>
      </p:sp>
      <p:pic>
        <p:nvPicPr>
          <p:cNvPr id="5" name="Picture 25"/>
          <p:cNvPicPr>
            <a:picLocks noChangeAspect="1" noChangeArrowheads="1"/>
          </p:cNvPicPr>
          <p:nvPr/>
        </p:nvPicPr>
        <p:blipFill>
          <a:blip r:embed="rId2" cstate="print"/>
          <a:srcRect/>
          <a:stretch>
            <a:fillRect/>
          </a:stretch>
        </p:blipFill>
        <p:spPr bwMode="auto">
          <a:xfrm rot="5400000">
            <a:off x="7543798" y="304801"/>
            <a:ext cx="685802" cy="2209799"/>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32</a:t>
            </a:fld>
            <a:endParaRPr lang="en-US"/>
          </a:p>
        </p:txBody>
      </p:sp>
      <p:sp>
        <p:nvSpPr>
          <p:cNvPr id="4" name="Content Placeholder 3"/>
          <p:cNvSpPr>
            <a:spLocks noGrp="1"/>
          </p:cNvSpPr>
          <p:nvPr>
            <p:ph sz="quarter" idx="1"/>
          </p:nvPr>
        </p:nvSpPr>
        <p:spPr>
          <a:xfrm>
            <a:off x="533400" y="228600"/>
            <a:ext cx="8153400" cy="6096000"/>
          </a:xfrm>
        </p:spPr>
        <p:txBody>
          <a:bodyPr>
            <a:normAutofit/>
          </a:bodyPr>
          <a:lstStyle/>
          <a:p>
            <a:pPr algn="ctr">
              <a:buNone/>
            </a:pPr>
            <a:r>
              <a:rPr lang="en-US" sz="3200" b="1" dirty="0" smtClean="0">
                <a:latin typeface="Times New Roman" pitchFamily="18" charset="0"/>
                <a:cs typeface="Times New Roman" pitchFamily="18" charset="0"/>
              </a:rPr>
              <a:t>Thông tin về người bệnh</a:t>
            </a:r>
            <a:endParaRPr lang="en-US" sz="32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Mục 1: điền họ và tên của người bệnh.</a:t>
            </a:r>
          </a:p>
          <a:p>
            <a:pPr algn="just">
              <a:buNone/>
            </a:pPr>
            <a:r>
              <a:rPr lang="en-US" dirty="0" smtClean="0">
                <a:latin typeface="Times New Roman" pitchFamily="18" charset="0"/>
                <a:cs typeface="Times New Roman" pitchFamily="18" charset="0"/>
              </a:rPr>
              <a:t> + Mục 2: điền thông tin tuổi của người bệnh theo một trong hai cách sau: </a:t>
            </a:r>
          </a:p>
          <a:p>
            <a:pPr algn="just">
              <a:buNone/>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Cách 1</a:t>
            </a:r>
            <a:r>
              <a:rPr lang="en-US" dirty="0" smtClean="0">
                <a:latin typeface="Times New Roman" pitchFamily="18" charset="0"/>
                <a:cs typeface="Times New Roman" pitchFamily="18" charset="0"/>
              </a:rPr>
              <a:t>: Ngày sinh: điền ngày/tháng/năm sinh của người bệnh hoặc chỉ điền “Năm sinh” trong trường hợp không rõ ngày, tháng.</a:t>
            </a:r>
          </a:p>
          <a:p>
            <a:pPr algn="just">
              <a:buNone/>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Cách 2</a:t>
            </a:r>
            <a:r>
              <a:rPr lang="en-US" dirty="0" smtClean="0">
                <a:latin typeface="Times New Roman" pitchFamily="18" charset="0"/>
                <a:cs typeface="Times New Roman" pitchFamily="18" charset="0"/>
              </a:rPr>
              <a:t>: Tuổi: điền tuổi của người bệnh cho tới thời điểm xảy ra ADR. Trường hợp bệnh nhi dưới 1 tuổi: cần ghi rõ tháng tuổi hoặc ngày tuổi. </a:t>
            </a:r>
          </a:p>
          <a:p>
            <a:pPr algn="just">
              <a:buNone/>
            </a:pPr>
            <a:r>
              <a:rPr lang="en-US" dirty="0" smtClean="0">
                <a:latin typeface="Times New Roman" pitchFamily="18" charset="0"/>
                <a:cs typeface="Times New Roman" pitchFamily="18" charset="0"/>
              </a:rPr>
              <a:t>+ Mục 3: đánh dấu (√) vào một trong hai ô lựa chọn Nam hoặc Nữ. </a:t>
            </a:r>
          </a:p>
          <a:p>
            <a:pPr algn="just">
              <a:buNone/>
            </a:pPr>
            <a:r>
              <a:rPr lang="en-US" dirty="0" smtClean="0">
                <a:latin typeface="Times New Roman" pitchFamily="18" charset="0"/>
                <a:cs typeface="Times New Roman" pitchFamily="18" charset="0"/>
              </a:rPr>
              <a:t>+ Mục 4: điền cân nặng của người bệnh (nếu có thông tin).</a:t>
            </a: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33</a:t>
            </a:fld>
            <a:endParaRPr lang="en-US"/>
          </a:p>
        </p:txBody>
      </p:sp>
      <p:sp>
        <p:nvSpPr>
          <p:cNvPr id="4" name="Content Placeholder 3"/>
          <p:cNvSpPr>
            <a:spLocks noGrp="1"/>
          </p:cNvSpPr>
          <p:nvPr>
            <p:ph sz="quarter" idx="1"/>
          </p:nvPr>
        </p:nvSpPr>
        <p:spPr>
          <a:xfrm>
            <a:off x="381000" y="152400"/>
            <a:ext cx="8382000" cy="6553200"/>
          </a:xfrm>
        </p:spPr>
        <p:txBody>
          <a:bodyPr>
            <a:normAutofit fontScale="92500" lnSpcReduction="10000"/>
          </a:bodyPr>
          <a:lstStyle/>
          <a:p>
            <a:pPr algn="ctr">
              <a:buNone/>
            </a:pPr>
            <a:r>
              <a:rPr lang="en-US" sz="3900" b="1" dirty="0" smtClean="0">
                <a:latin typeface="Times New Roman" pitchFamily="18" charset="0"/>
                <a:cs typeface="Times New Roman" pitchFamily="18" charset="0"/>
              </a:rPr>
              <a:t>Thông tin về phản ứng có hại</a:t>
            </a:r>
            <a:endParaRPr lang="en-US" sz="3900" dirty="0" smtClean="0">
              <a:latin typeface="Times New Roman" pitchFamily="18" charset="0"/>
              <a:cs typeface="Times New Roman" pitchFamily="18" charset="0"/>
            </a:endParaRPr>
          </a:p>
          <a:p>
            <a:pPr marL="0" indent="0" algn="just">
              <a:spcBef>
                <a:spcPts val="0"/>
              </a:spcBef>
              <a:buNone/>
            </a:pPr>
            <a:r>
              <a:rPr lang="en-US" sz="3200" dirty="0" smtClean="0">
                <a:latin typeface="Times New Roman" pitchFamily="18" charset="0"/>
                <a:cs typeface="Times New Roman" pitchFamily="18" charset="0"/>
              </a:rPr>
              <a:t> + Mục 5: điền thông tin thời điểm bắt đầu xuất hiện 	phản ứng có hại trên người bệnh theo 	ngày/tháng/năm.</a:t>
            </a:r>
          </a:p>
          <a:p>
            <a:pPr algn="just">
              <a:buNone/>
            </a:pPr>
            <a:r>
              <a:rPr lang="en-US" sz="3200" dirty="0" smtClean="0">
                <a:latin typeface="Times New Roman" pitchFamily="18" charset="0"/>
                <a:cs typeface="Times New Roman" pitchFamily="18" charset="0"/>
              </a:rPr>
              <a:t> + Mục 6: điền khoảng thời gian từ thời điểm lần dùng cuối cùng của thuốc nghi ngờ gây ADR tới thời điểm xuất hiện phản ứng có hại. </a:t>
            </a:r>
          </a:p>
          <a:p>
            <a:pPr algn="just">
              <a:buNone/>
            </a:pPr>
            <a:r>
              <a:rPr lang="en-US" sz="3200" dirty="0" smtClean="0">
                <a:latin typeface="Times New Roman" pitchFamily="18" charset="0"/>
                <a:cs typeface="Times New Roman" pitchFamily="18" charset="0"/>
              </a:rPr>
              <a:t>+ Mục 7: mô tả biểu hiện ADR. </a:t>
            </a:r>
            <a:r>
              <a:rPr lang="en-US" sz="3200" dirty="0" smtClean="0">
                <a:solidFill>
                  <a:srgbClr val="FF0000"/>
                </a:solidFill>
                <a:latin typeface="Times New Roman" pitchFamily="18" charset="0"/>
                <a:cs typeface="Times New Roman" pitchFamily="18" charset="0"/>
              </a:rPr>
              <a:t>Chú ý mô tả rõ các dấu hiệu, triệu chứng bất thường cụ thể xuất hiện trên người bệnh, diễn biến lâm sàng của các triệu chứng bất thường này, đặc biệt khi giảm liều/ ngừng sử dụng hay tái sử dụng thuốc nghi ngờ gây phản ứng</a:t>
            </a:r>
            <a:r>
              <a:rPr lang="en-US" sz="3200" dirty="0" smtClean="0">
                <a:latin typeface="Times New Roman" pitchFamily="18" charset="0"/>
                <a:cs typeface="Times New Roman" pitchFamily="18" charset="0"/>
              </a:rPr>
              <a:t>. Không ghi chung chung như: phản ứng dịch truyền, dị ứng... </a:t>
            </a:r>
          </a:p>
          <a:p>
            <a:endParaRPr lang="en-US" sz="32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34</a:t>
            </a:fld>
            <a:endParaRPr lang="en-US"/>
          </a:p>
        </p:txBody>
      </p:sp>
      <p:sp>
        <p:nvSpPr>
          <p:cNvPr id="4" name="Content Placeholder 3"/>
          <p:cNvSpPr>
            <a:spLocks noGrp="1"/>
          </p:cNvSpPr>
          <p:nvPr>
            <p:ph sz="quarter" idx="1"/>
          </p:nvPr>
        </p:nvSpPr>
        <p:spPr>
          <a:xfrm>
            <a:off x="685800" y="228600"/>
            <a:ext cx="8001000" cy="6172200"/>
          </a:xfrm>
        </p:spPr>
        <p:txBody>
          <a:bodyPr>
            <a:normAutofit/>
          </a:bodyPr>
          <a:lstStyle/>
          <a:p>
            <a:pPr algn="ctr">
              <a:buNone/>
            </a:pPr>
            <a:r>
              <a:rPr lang="en-US" sz="3600" b="1" dirty="0" smtClean="0">
                <a:latin typeface="Times New Roman" pitchFamily="18" charset="0"/>
                <a:cs typeface="Times New Roman" pitchFamily="18" charset="0"/>
              </a:rPr>
              <a:t>Thông tin về phản ứng có hại</a:t>
            </a:r>
            <a:endParaRPr lang="en-US" sz="36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Mục 8: điền kết quả các xét nghiệm cận lâm sàng có liên quan đến phản ứng và diễn biến của các kết quả này trong quá trình xử trí ADR, đặc biệt lưu ý ghi nhận </a:t>
            </a:r>
            <a:r>
              <a:rPr lang="en-US" sz="3200" dirty="0" smtClean="0">
                <a:solidFill>
                  <a:srgbClr val="FF0000"/>
                </a:solidFill>
                <a:latin typeface="Times New Roman" pitchFamily="18" charset="0"/>
                <a:cs typeface="Times New Roman" pitchFamily="18" charset="0"/>
              </a:rPr>
              <a:t>các kết quả xét nghiệm bất thường </a:t>
            </a:r>
            <a:r>
              <a:rPr lang="en-US" sz="3200" dirty="0" smtClean="0">
                <a:latin typeface="Times New Roman" pitchFamily="18" charset="0"/>
                <a:cs typeface="Times New Roman" pitchFamily="18" charset="0"/>
              </a:rPr>
              <a:t>(Ví dụ: tăng ASAT, ALAT; tăng creatinin huyết thanh; giảm số lượng hồng cầu, bạch cầu, hemoglobin;…). </a:t>
            </a:r>
          </a:p>
          <a:p>
            <a:pPr algn="just">
              <a:buNone/>
            </a:pPr>
            <a:r>
              <a:rPr lang="en-US" sz="3200" u="sng" dirty="0" smtClean="0">
                <a:solidFill>
                  <a:srgbClr val="FF0000"/>
                </a:solidFill>
                <a:latin typeface="Times New Roman" pitchFamily="18" charset="0"/>
                <a:cs typeface="Times New Roman" pitchFamily="18" charset="0"/>
              </a:rPr>
              <a:t>Ghi chú</a:t>
            </a:r>
            <a:r>
              <a:rPr lang="en-US" sz="3200" dirty="0" smtClean="0">
                <a:latin typeface="Times New Roman" pitchFamily="18" charset="0"/>
                <a:cs typeface="Times New Roman" pitchFamily="18" charset="0"/>
              </a:rPr>
              <a:t>: Mục 7 và mục 8 nên được bác sĩ điều trị cho người bệnh trực tiếp điền hoặc kiểm tra lại thông tin nếu thông tin được điền bởi các cán bộ y tế khác.</a:t>
            </a: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14400"/>
          </a:xfrm>
        </p:spPr>
        <p:txBody>
          <a:bodyPr>
            <a:normAutofit fontScale="90000"/>
          </a:bodyPr>
          <a:lstStyle/>
          <a:p>
            <a:pPr algn="ctr"/>
            <a:r>
              <a:rPr lang="en-US" b="1" dirty="0" smtClean="0">
                <a:solidFill>
                  <a:schemeClr val="tx1"/>
                </a:solidFill>
                <a:latin typeface="Times New Roman" pitchFamily="18" charset="0"/>
                <a:cs typeface="Times New Roman" pitchFamily="18" charset="0"/>
              </a:rPr>
              <a:t>Thông tin về phản ứng có hại</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35</a:t>
            </a:fld>
            <a:endParaRPr lang="en-US"/>
          </a:p>
        </p:txBody>
      </p:sp>
      <p:sp>
        <p:nvSpPr>
          <p:cNvPr id="4" name="Content Placeholder 3"/>
          <p:cNvSpPr>
            <a:spLocks noGrp="1"/>
          </p:cNvSpPr>
          <p:nvPr>
            <p:ph sz="quarter" idx="1"/>
          </p:nvPr>
        </p:nvSpPr>
        <p:spPr>
          <a:xfrm>
            <a:off x="914400" y="914400"/>
            <a:ext cx="7772400" cy="5334000"/>
          </a:xfrm>
        </p:spPr>
        <p:txBody>
          <a:bodyPr>
            <a:normAutofit/>
          </a:bodyPr>
          <a:lstStyle/>
          <a:p>
            <a:pPr algn="just">
              <a:buNone/>
            </a:pPr>
            <a:r>
              <a:rPr lang="en-US" sz="3200" dirty="0" smtClean="0">
                <a:latin typeface="Times New Roman" pitchFamily="18" charset="0"/>
                <a:cs typeface="Times New Roman" pitchFamily="18" charset="0"/>
              </a:rPr>
              <a:t>+ Mục 9: điền thông tin về tiền sử của người bệnh (nếu khai thác được thông tin) bao gồm: tiền sử xảy ra ADR (người bệnh đã từng gặp phản ứng có hại tương tự trước đó với thuốc nghi ngờ gây ADR hoặc các thuốc cùng nhóm hay chưa?), tiền sử dị ứng, tình trạng thai nghén, nghiện thuốc lá, nghiện rượu, bệnh lý gan, thận (nếu có) của người bệnh.</a:t>
            </a:r>
            <a:endParaRPr lang="en-US" sz="3200" dirty="0"/>
          </a:p>
        </p:txBody>
      </p:sp>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latin typeface="Times New Roman" pitchFamily="18" charset="0"/>
                <a:cs typeface="Times New Roman" pitchFamily="18" charset="0"/>
              </a:rPr>
              <a:t>Thông tin về phản ứng có hại</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36</a:t>
            </a:fld>
            <a:endParaRPr lang="en-US"/>
          </a:p>
        </p:txBody>
      </p:sp>
      <p:sp>
        <p:nvSpPr>
          <p:cNvPr id="4" name="Content Placeholder 3"/>
          <p:cNvSpPr>
            <a:spLocks noGrp="1"/>
          </p:cNvSpPr>
          <p:nvPr>
            <p:ph sz="quarter" idx="1"/>
          </p:nvPr>
        </p:nvSpPr>
        <p:spPr>
          <a:xfrm>
            <a:off x="914400" y="914400"/>
            <a:ext cx="7772400" cy="5715000"/>
          </a:xfrm>
        </p:spPr>
        <p:txBody>
          <a:bodyPr>
            <a:noAutofit/>
          </a:bodyPr>
          <a:lstStyle/>
          <a:p>
            <a:pPr algn="just">
              <a:buNone/>
            </a:pPr>
            <a:r>
              <a:rPr lang="en-US" sz="2800" dirty="0" smtClean="0">
                <a:latin typeface="Times New Roman" pitchFamily="18" charset="0"/>
                <a:cs typeface="Times New Roman" pitchFamily="18" charset="0"/>
              </a:rPr>
              <a:t>+ Mục 10: điền thông tin các biện pháp đã thực hiện để xử trí phản ứng bao gồm: biện pháp xử trí, thuốc điều trị triệu chứng, thuốc điều trị hỗ trợ và các biện pháp đảm bảo chức năng sống cho người bệnh.</a:t>
            </a:r>
          </a:p>
          <a:p>
            <a:pPr algn="just">
              <a:buNone/>
            </a:pPr>
            <a:r>
              <a:rPr lang="en-US" sz="2800" dirty="0" smtClean="0">
                <a:latin typeface="Times New Roman" pitchFamily="18" charset="0"/>
                <a:cs typeface="Times New Roman" pitchFamily="18" charset="0"/>
              </a:rPr>
              <a:t>+ Mục 11: đánh dấu (√) vào một hoặc nhiều ô thể hiện mức độ nghiêm trọng của phản ứng có hại (theo nhận định của người báo cáo) bao gồm: tử vong, đe dọa tính mạng, nhập viện/kéo dài thời gian nằm viện, tàn tật vĩnh viễn/nặng nề, dị tật thai nhi. Trường hợp người báo cáo nhận định phản ứng ở mức độ nhẹ, đánh dấu vào ô “Không nghiêm trọng”. </a:t>
            </a:r>
          </a:p>
          <a:p>
            <a:endParaRPr lang="en-US"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latin typeface="Times New Roman" pitchFamily="18" charset="0"/>
                <a:cs typeface="Times New Roman" pitchFamily="18" charset="0"/>
              </a:rPr>
              <a:t>Thông tin về phản ứng có hại</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37</a:t>
            </a:fld>
            <a:endParaRPr lang="en-US"/>
          </a:p>
        </p:txBody>
      </p:sp>
      <p:sp>
        <p:nvSpPr>
          <p:cNvPr id="4" name="Content Placeholder 3"/>
          <p:cNvSpPr>
            <a:spLocks noGrp="1"/>
          </p:cNvSpPr>
          <p:nvPr>
            <p:ph sz="quarter" idx="1"/>
          </p:nvPr>
        </p:nvSpPr>
        <p:spPr>
          <a:xfrm>
            <a:off x="914400" y="1219200"/>
            <a:ext cx="7772400" cy="4800600"/>
          </a:xfrm>
        </p:spPr>
        <p:txBody>
          <a:bodyPr>
            <a:normAutofit/>
          </a:bodyPr>
          <a:lstStyle/>
          <a:p>
            <a:pPr algn="just">
              <a:buNone/>
            </a:pPr>
            <a:r>
              <a:rPr lang="en-US" sz="3200" dirty="0" smtClean="0">
                <a:latin typeface="Times New Roman" pitchFamily="18" charset="0"/>
                <a:cs typeface="Times New Roman" pitchFamily="18" charset="0"/>
              </a:rPr>
              <a:t>+ Mục 12: đánh dấu (√) vào một trong các ô tương ứng thể hiện kết quả sau khi xử trí ADR bao gồm: tử vong do ADR, tử vong không liên quan đến thuốc, chưa hồi phục, đang hồi phục, hồi phục có di chứng, hồi phục không để lại di chứng</a:t>
            </a:r>
            <a:endParaRPr lang="en-US" sz="3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Times New Roman" pitchFamily="18" charset="0"/>
                <a:cs typeface="Times New Roman" pitchFamily="18" charset="0"/>
              </a:rPr>
              <a:t>Thông tin về thuốc nghi ngờ gây ADR </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38</a:t>
            </a:fld>
            <a:endParaRPr lang="en-US"/>
          </a:p>
        </p:txBody>
      </p:sp>
      <p:sp>
        <p:nvSpPr>
          <p:cNvPr id="4" name="Content Placeholder 3"/>
          <p:cNvSpPr>
            <a:spLocks noGrp="1"/>
          </p:cNvSpPr>
          <p:nvPr>
            <p:ph sz="quarter" idx="1"/>
          </p:nvPr>
        </p:nvSpPr>
        <p:spPr>
          <a:xfrm>
            <a:off x="914400" y="1143000"/>
            <a:ext cx="7772400" cy="5410200"/>
          </a:xfrm>
        </p:spPr>
        <p:txBody>
          <a:bodyPr>
            <a:normAutofit lnSpcReduction="10000"/>
          </a:bodyPr>
          <a:lstStyle/>
          <a:p>
            <a:pPr algn="just">
              <a:buNone/>
            </a:pPr>
            <a:r>
              <a:rPr lang="en-US" sz="2800" dirty="0" smtClean="0">
                <a:latin typeface="Times New Roman" pitchFamily="18" charset="0"/>
                <a:cs typeface="Times New Roman" pitchFamily="18" charset="0"/>
              </a:rPr>
              <a:t>+ Mục 13: Thông tin về thuốc nghi ngờ gây ADR  Ghi rõ ràng, đầy đủ các mục yêu cầu bao gồm: tên thuốc, liều dùng, đường dùng, lý do dùng thuốc cho người bệnh, ngày và thời gian bắt đầu dùng thuốc, ngày và thời gian kết thúc dùng thuốc; nhà sản xuất, số lô. </a:t>
            </a:r>
          </a:p>
          <a:p>
            <a:pPr algn="just">
              <a:buNone/>
            </a:pPr>
            <a:r>
              <a:rPr lang="en-US" sz="2800" u="sng" dirty="0" smtClean="0">
                <a:solidFill>
                  <a:srgbClr val="FF0000"/>
                </a:solidFill>
                <a:latin typeface="Times New Roman" pitchFamily="18" charset="0"/>
                <a:cs typeface="Times New Roman" pitchFamily="18" charset="0"/>
              </a:rPr>
              <a:t>Chú ý:</a:t>
            </a:r>
            <a:r>
              <a:rPr lang="en-US" sz="2800" dirty="0" smtClean="0">
                <a:latin typeface="Times New Roman" pitchFamily="18" charset="0"/>
                <a:cs typeface="Times New Roman" pitchFamily="18" charset="0"/>
              </a:rPr>
              <a:t> không nhầm lẫn giữa “lý do dùng thuốc” và “biểu hiện ADR”.  Mẫu báo cáo để khoảng trống để ghi tối đa 4 thuốc nghi ngờ gây ra phản ứng. Nếu số lượng thuốc nghi ngờ nhiều hơn, người báo cáo có thể gửi kèm một bản chú thích bổ sung. Tên thuốc nên được ghi bằng cả tên biệt dược và tên chung quốc tế (INN).</a:t>
            </a:r>
          </a:p>
          <a:p>
            <a:endParaRPr lang="en-US" dirty="0"/>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normAutofit fontScale="90000"/>
          </a:bodyPr>
          <a:lstStyle/>
          <a:p>
            <a:r>
              <a:rPr lang="en-US" b="1" dirty="0" smtClean="0">
                <a:solidFill>
                  <a:schemeClr val="tx1"/>
                </a:solidFill>
                <a:latin typeface="Times New Roman" pitchFamily="18" charset="0"/>
                <a:cs typeface="Times New Roman" pitchFamily="18" charset="0"/>
              </a:rPr>
              <a:t>Thông tin về thuốc nghi ngờ gây ADR</a:t>
            </a: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39</a:t>
            </a:fld>
            <a:endParaRPr lang="en-US"/>
          </a:p>
        </p:txBody>
      </p:sp>
      <p:sp>
        <p:nvSpPr>
          <p:cNvPr id="4" name="Content Placeholder 3"/>
          <p:cNvSpPr>
            <a:spLocks noGrp="1"/>
          </p:cNvSpPr>
          <p:nvPr>
            <p:ph sz="quarter" idx="1"/>
          </p:nvPr>
        </p:nvSpPr>
        <p:spPr>
          <a:xfrm>
            <a:off x="609600" y="914400"/>
            <a:ext cx="8077200" cy="5486400"/>
          </a:xfrm>
        </p:spPr>
        <p:txBody>
          <a:bodyPr>
            <a:normAutofit fontScale="92500" lnSpcReduction="10000"/>
          </a:bodyPr>
          <a:lstStyle/>
          <a:p>
            <a:pPr algn="just">
              <a:buNone/>
            </a:pPr>
            <a:r>
              <a:rPr lang="en-US" sz="3200" dirty="0" smtClean="0">
                <a:latin typeface="Times New Roman" pitchFamily="18" charset="0"/>
                <a:cs typeface="Times New Roman" pitchFamily="18" charset="0"/>
              </a:rPr>
              <a:t>+ Mục 14: diễn biến ADR sau khi ngừng thuốc hoặc giảm liều thuốc nghi ngờ (đánh dấu (√) vào từng dòng theo thứ tự tương ứng với thuốc nghi ngờ được liệt kê ở mục số 13).  Trường hợp vẫn duy trì sử dụng thuốc nghi ngờ: đánh dấu (√) vào ô “Không ngừng/giảm liều”.  Trường hợp ngừng thuốc hoặc giảm liều thuốc: đánh dấu (√) vào một</a:t>
            </a:r>
            <a:r>
              <a:rPr lang="en-US" sz="3200" dirty="0" smtClean="0">
                <a:latin typeface="Times New Roman" pitchFamily="18" charset="0"/>
                <a:cs typeface="Times New Roman" pitchFamily="18" charset="0"/>
                <a:sym typeface="Symbol"/>
              </a:rPr>
              <a:t> ô</a:t>
            </a:r>
            <a:r>
              <a:rPr lang="en-US" sz="3200" dirty="0" smtClean="0">
                <a:latin typeface="Times New Roman" pitchFamily="18" charset="0"/>
                <a:cs typeface="Times New Roman" pitchFamily="18" charset="0"/>
              </a:rPr>
              <a:t> “ Không” để xác định ADR có cải thiện sau khi</a:t>
            </a:r>
            <a:r>
              <a:rPr lang="en-US"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rPr>
              <a:t> Có/ </a:t>
            </a:r>
            <a:r>
              <a:rPr lang="en-US"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rPr>
              <a:t>trong hai lựa chọn “ ngừng thuốc hoặc giảm liều hay không.  Trường hợp không có thông tin về diễn biến ADR sau khi ngừng thuốc hoặc giảm liều thuốc nghi ngờ thì đánh dấu (√) vào ô “Không có thông tin”.</a:t>
            </a:r>
          </a:p>
          <a:p>
            <a:pPr algn="just"/>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4</a:t>
            </a:fld>
            <a:endParaRPr lang="en-US"/>
          </a:p>
        </p:txBody>
      </p:sp>
      <p:sp>
        <p:nvSpPr>
          <p:cNvPr id="4" name="Content Placeholder 3"/>
          <p:cNvSpPr>
            <a:spLocks noGrp="1"/>
          </p:cNvSpPr>
          <p:nvPr>
            <p:ph sz="quarter" idx="1"/>
          </p:nvPr>
        </p:nvSpPr>
        <p:spPr>
          <a:xfrm>
            <a:off x="838200" y="381000"/>
            <a:ext cx="7848600" cy="6019800"/>
          </a:xfrm>
        </p:spPr>
        <p:txBody>
          <a:bodyPr/>
          <a:lstStyle/>
          <a:p>
            <a:r>
              <a:rPr lang="en-US" sz="3200" dirty="0" smtClean="0">
                <a:latin typeface="Times New Roman" pitchFamily="18" charset="0"/>
                <a:cs typeface="Times New Roman" pitchFamily="18" charset="0"/>
              </a:rPr>
              <a:t>Phản ứng có hại của thuốc là một trong những nguyên nhân làm tăng tỷ lệ mắc bệnh, tỷ lệ tử vong, kéo dài thời gian nằm viện, giảm tuân thủ điều trị và tăng chi phí điều tri ̣ cho bệnh nhân.</a:t>
            </a:r>
          </a:p>
          <a:p>
            <a:endParaRPr lang="en-US" dirty="0"/>
          </a:p>
        </p:txBody>
      </p:sp>
      <p:pic>
        <p:nvPicPr>
          <p:cNvPr id="48130" name="Picture 2" descr="Kết quả hình ảnh cho bác sĩ chỉ tay"/>
          <p:cNvPicPr>
            <a:picLocks noChangeAspect="1" noChangeArrowheads="1"/>
          </p:cNvPicPr>
          <p:nvPr/>
        </p:nvPicPr>
        <p:blipFill>
          <a:blip r:embed="rId2" cstate="print"/>
          <a:srcRect/>
          <a:stretch>
            <a:fillRect/>
          </a:stretch>
        </p:blipFill>
        <p:spPr bwMode="auto">
          <a:xfrm>
            <a:off x="6781800" y="2438400"/>
            <a:ext cx="2162175" cy="4210050"/>
          </a:xfrm>
          <a:prstGeom prst="rect">
            <a:avLst/>
          </a:prstGeom>
          <a:noFill/>
        </p:spPr>
      </p:pic>
      <p:pic>
        <p:nvPicPr>
          <p:cNvPr id="48132" name="Picture 4" descr="Hình ảnh có liên quan"/>
          <p:cNvPicPr>
            <a:picLocks noChangeAspect="1" noChangeArrowheads="1"/>
          </p:cNvPicPr>
          <p:nvPr/>
        </p:nvPicPr>
        <p:blipFill>
          <a:blip r:embed="rId3" cstate="print"/>
          <a:srcRect/>
          <a:stretch>
            <a:fillRect/>
          </a:stretch>
        </p:blipFill>
        <p:spPr bwMode="auto">
          <a:xfrm>
            <a:off x="762000" y="2428874"/>
            <a:ext cx="5905500" cy="4429126"/>
          </a:xfrm>
          <a:prstGeom prst="rect">
            <a:avLst/>
          </a:prstGeom>
          <a:noFill/>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normAutofit fontScale="90000"/>
          </a:bodyPr>
          <a:lstStyle/>
          <a:p>
            <a:r>
              <a:rPr lang="en-US" b="1" dirty="0" smtClean="0">
                <a:solidFill>
                  <a:schemeClr val="tx1"/>
                </a:solidFill>
                <a:latin typeface="Times New Roman" pitchFamily="18" charset="0"/>
                <a:cs typeface="Times New Roman" pitchFamily="18" charset="0"/>
              </a:rPr>
              <a:t>Thông tin về thuốc nghi ngờ gây ADR</a:t>
            </a: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40</a:t>
            </a:fld>
            <a:endParaRPr lang="en-US"/>
          </a:p>
        </p:txBody>
      </p:sp>
      <p:sp>
        <p:nvSpPr>
          <p:cNvPr id="4" name="Content Placeholder 3"/>
          <p:cNvSpPr>
            <a:spLocks noGrp="1"/>
          </p:cNvSpPr>
          <p:nvPr>
            <p:ph sz="quarter" idx="1"/>
          </p:nvPr>
        </p:nvSpPr>
        <p:spPr>
          <a:xfrm>
            <a:off x="838200" y="914400"/>
            <a:ext cx="8077200" cy="5410200"/>
          </a:xfrm>
        </p:spPr>
        <p:txBody>
          <a:bodyPr>
            <a:noAutofit/>
          </a:bodyPr>
          <a:lstStyle/>
          <a:p>
            <a:pPr algn="just">
              <a:buNone/>
            </a:pPr>
            <a:r>
              <a:rPr lang="en-US" sz="2800" dirty="0" smtClean="0">
                <a:latin typeface="Times New Roman" pitchFamily="18" charset="0"/>
                <a:cs typeface="Times New Roman" pitchFamily="18" charset="0"/>
              </a:rPr>
              <a:t>+ Mục 15: diễn biến ADR sau khi tái sử dụng lại thuốc nghi ngờ (đánh dấu(√) vào từng dòng theo thứ tự tương ứng với thuốc nghi ngờ được liệt kê ở mục số 13).</a:t>
            </a:r>
          </a:p>
          <a:p>
            <a:pPr algn="just">
              <a:buNone/>
            </a:pPr>
            <a:r>
              <a:rPr lang="en-US" sz="2800" dirty="0" smtClean="0">
                <a:latin typeface="Times New Roman" pitchFamily="18" charset="0"/>
                <a:cs typeface="Times New Roman" pitchFamily="18" charset="0"/>
              </a:rPr>
              <a:t>Trường hợp không tái sử dụng lại thuốc nghi ngờ: đánh dấu (√) vào ô</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“Không tái sử dụng”.  </a:t>
            </a:r>
          </a:p>
          <a:p>
            <a:pPr algn="just">
              <a:buNone/>
            </a:pPr>
            <a:r>
              <a:rPr lang="en-US" sz="2800" dirty="0" smtClean="0">
                <a:latin typeface="Times New Roman" pitchFamily="18" charset="0"/>
                <a:cs typeface="Times New Roman" pitchFamily="18" charset="0"/>
              </a:rPr>
              <a:t>Trường hợp tái sử dụng lại thuốc nghi ngờ: đánh dấu (√) vào một trong</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Không” để xác định ADR có xuất hiện lại sau khi tái sử</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Có/ </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hai lựa chọn “ dụng thuốc hay không.  </a:t>
            </a:r>
          </a:p>
          <a:p>
            <a:pPr algn="just">
              <a:buNone/>
            </a:pPr>
            <a:r>
              <a:rPr lang="en-US" sz="2800" dirty="0" smtClean="0">
                <a:latin typeface="Times New Roman" pitchFamily="18" charset="0"/>
                <a:cs typeface="Times New Roman" pitchFamily="18" charset="0"/>
              </a:rPr>
              <a:t>Trường hợp không có thông tin về diễn biến ADR sau khi tái sử dụng</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lại thuốc nghi ngờ thì đánh dấu (√) vào ô “Không có thông tin”</a:t>
            </a:r>
          </a:p>
        </p:txBody>
      </p:sp>
      <p:sp>
        <p:nvSpPr>
          <p:cNvPr id="5" name="Rectangle 4"/>
          <p:cNvSpPr/>
          <p:nvPr/>
        </p:nvSpPr>
        <p:spPr>
          <a:xfrm>
            <a:off x="609600" y="914400"/>
            <a:ext cx="8229600" cy="5791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buNone/>
            </a:pPr>
            <a:r>
              <a:rPr lang="en-US" sz="3600" u="sng" dirty="0" smtClean="0">
                <a:solidFill>
                  <a:srgbClr val="FF0000"/>
                </a:solidFill>
                <a:latin typeface="Times New Roman" pitchFamily="18" charset="0"/>
                <a:cs typeface="Times New Roman" pitchFamily="18" charset="0"/>
              </a:rPr>
              <a:t>Chú ý:</a:t>
            </a:r>
            <a:r>
              <a:rPr lang="en-US" sz="3600" dirty="0" smtClean="0">
                <a:latin typeface="Times New Roman" pitchFamily="18" charset="0"/>
                <a:cs typeface="Times New Roman" pitchFamily="18" charset="0"/>
              </a:rPr>
              <a:t> Cần thận trọng khi tái sử dụng thuốc nghi ngờ. Chỉ sử dụng lại thuốc nghi ngờ gây ADR khi không có thuốc điều trị thay thế hoặc khi lợi ích của thuốc vượt trội hơn so với nguy cơ, đồng thời đảm bảo được các biện pháp cần thiết xử trí ADR. </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r>
              <a:rPr lang="en-US" b="1" dirty="0" smtClean="0">
                <a:solidFill>
                  <a:schemeClr val="tx1"/>
                </a:solidFill>
                <a:latin typeface="Times New Roman" pitchFamily="18" charset="0"/>
                <a:cs typeface="Times New Roman" pitchFamily="18" charset="0"/>
              </a:rPr>
              <a:t>Thông tin về thuốc nghi ngờ gây ADR</a:t>
            </a: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41</a:t>
            </a:fld>
            <a:endParaRPr lang="en-US"/>
          </a:p>
        </p:txBody>
      </p:sp>
      <p:sp>
        <p:nvSpPr>
          <p:cNvPr id="4" name="Content Placeholder 3"/>
          <p:cNvSpPr>
            <a:spLocks noGrp="1"/>
          </p:cNvSpPr>
          <p:nvPr>
            <p:ph sz="quarter" idx="1"/>
          </p:nvPr>
        </p:nvSpPr>
        <p:spPr>
          <a:xfrm>
            <a:off x="533400" y="1447800"/>
            <a:ext cx="8305800" cy="4572000"/>
          </a:xfrm>
        </p:spPr>
        <p:txBody>
          <a:bodyPr>
            <a:normAutofit/>
          </a:bodyPr>
          <a:lstStyle/>
          <a:p>
            <a:pPr algn="just">
              <a:buNone/>
            </a:pPr>
            <a:r>
              <a:rPr lang="en-US" sz="3200" dirty="0" smtClean="0">
                <a:latin typeface="Times New Roman" pitchFamily="18" charset="0"/>
                <a:cs typeface="Times New Roman" pitchFamily="18" charset="0"/>
              </a:rPr>
              <a:t>+ Mục 16: liệt kê các thuốc dùng đồng thời với các thuốc nghi ngờ (không ghi các thuốc sử dụng để điều trị phản ứng có hại trong mục này) theo các mục yêu cầu: tên thuốc, thời gian bắt đầu và kết thúc sử dụng các thuốc đó. Nên ghi rõ đường dùng và liều dùng của các thuốc này</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p:spPr>
        <p:txBody>
          <a:bodyPr>
            <a:normAutofit fontScale="90000"/>
          </a:bodyPr>
          <a:lstStyle/>
          <a:p>
            <a:pPr algn="ctr"/>
            <a:r>
              <a:rPr lang="en-US" b="1" dirty="0" smtClean="0">
                <a:solidFill>
                  <a:schemeClr val="tx1"/>
                </a:solidFill>
                <a:latin typeface="Times New Roman" pitchFamily="18" charset="0"/>
                <a:cs typeface="Times New Roman" pitchFamily="18" charset="0"/>
              </a:rPr>
              <a:t>Phần đánh giá ADR của đơn vị </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42</a:t>
            </a:fld>
            <a:endParaRPr lang="en-US"/>
          </a:p>
        </p:txBody>
      </p:sp>
      <p:sp>
        <p:nvSpPr>
          <p:cNvPr id="4" name="Content Placeholder 3"/>
          <p:cNvSpPr>
            <a:spLocks noGrp="1"/>
          </p:cNvSpPr>
          <p:nvPr>
            <p:ph sz="quarter" idx="1"/>
          </p:nvPr>
        </p:nvSpPr>
        <p:spPr>
          <a:xfrm>
            <a:off x="914400" y="990600"/>
            <a:ext cx="7924800" cy="5334000"/>
          </a:xfrm>
        </p:spPr>
        <p:txBody>
          <a:bodyPr>
            <a:normAutofit/>
          </a:bodyPr>
          <a:lstStyle/>
          <a:p>
            <a:pPr algn="just">
              <a:buNone/>
            </a:pPr>
            <a:r>
              <a:rPr lang="en-US" sz="2800" dirty="0" smtClean="0">
                <a:latin typeface="Times New Roman" pitchFamily="18" charset="0"/>
                <a:cs typeface="Times New Roman" pitchFamily="18" charset="0"/>
              </a:rPr>
              <a:t>+ Mục 17, 18: việc đánh giá mối liên quan giữa thuốc và ADR là không bắt buộc, được thực hiện tùy thuộc điều kiện chuyên môn của từng bệnh viện. Đánh giá mối liên quan giữa thuốc và ADR có thể được thực hiện theo thang phân loại của Tổ chức Y tế thế giới (WHO) hoặc theo thang điểm Naranjo.</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Mục 19: người báo cáo có thể đưa ra ý kiến chuyên môn liên quan đến ADR và bệnh nhân trong báo cáo dựa trên thực tế lâm sàng ghi nhận, đánh giá và xử trí ADR.</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696200" cy="990600"/>
          </a:xfrm>
        </p:spPr>
        <p:txBody>
          <a:bodyPr>
            <a:normAutofit fontScale="90000"/>
          </a:bodyPr>
          <a:lstStyle/>
          <a:p>
            <a:pPr algn="ctr"/>
            <a:r>
              <a:rPr lang="en-US" sz="3600" b="1" dirty="0" smtClean="0">
                <a:solidFill>
                  <a:schemeClr val="tx1"/>
                </a:solidFill>
                <a:latin typeface="Times New Roman" pitchFamily="18" charset="0"/>
                <a:cs typeface="Times New Roman" pitchFamily="18" charset="0"/>
              </a:rPr>
              <a:t>Thông tin về người báo cáo</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43</a:t>
            </a:fld>
            <a:endParaRPr lang="en-US"/>
          </a:p>
        </p:txBody>
      </p:sp>
      <p:sp>
        <p:nvSpPr>
          <p:cNvPr id="4" name="Content Placeholder 3"/>
          <p:cNvSpPr>
            <a:spLocks noGrp="1"/>
          </p:cNvSpPr>
          <p:nvPr>
            <p:ph sz="quarter" idx="1"/>
          </p:nvPr>
        </p:nvSpPr>
        <p:spPr>
          <a:xfrm>
            <a:off x="533400" y="914400"/>
            <a:ext cx="8153400" cy="5334000"/>
          </a:xfrm>
        </p:spPr>
        <p:txBody>
          <a:bodyPr>
            <a:normAutofit/>
          </a:bodyPr>
          <a:lstStyle/>
          <a:p>
            <a:pPr algn="just">
              <a:buNone/>
            </a:pPr>
            <a:r>
              <a:rPr lang="en-US" sz="3200" dirty="0" smtClean="0">
                <a:latin typeface="Times New Roman" pitchFamily="18" charset="0"/>
                <a:cs typeface="Times New Roman" pitchFamily="18" charset="0"/>
              </a:rPr>
              <a:t>+ Mục 20: điền đầy đủ các thông tin cá nhân bao gồm: Họ và tên, chức danh/chức vụ, điện thoại liên lạc hoặc địa chỉ, email (nếu có). </a:t>
            </a:r>
            <a:r>
              <a:rPr lang="en-US" sz="3200" dirty="0" smtClean="0">
                <a:solidFill>
                  <a:srgbClr val="FF0000"/>
                </a:solidFill>
                <a:latin typeface="Times New Roman" pitchFamily="18" charset="0"/>
                <a:cs typeface="Times New Roman" pitchFamily="18" charset="0"/>
              </a:rPr>
              <a:t>Thông tin về người báo cáo sẽ được bảo mật</a:t>
            </a:r>
            <a:r>
              <a:rPr lang="en-US" sz="3200" dirty="0" smtClean="0">
                <a:latin typeface="Times New Roman" pitchFamily="18" charset="0"/>
                <a:cs typeface="Times New Roman" pitchFamily="18" charset="0"/>
              </a:rPr>
              <a:t>. Các thông tin này giúp Trung tâm về Thông tin thuốc và Theo dõi phản ứng có hại của thuốc liên hệ trong trường hợp cần thiết và để phản hồi thông tin thẩm định cho người báo cáo.</a:t>
            </a:r>
          </a:p>
          <a:p>
            <a:pPr algn="just">
              <a:buNone/>
            </a:pPr>
            <a:r>
              <a:rPr lang="en-US" sz="3200" dirty="0" smtClean="0">
                <a:latin typeface="Times New Roman" pitchFamily="18" charset="0"/>
                <a:cs typeface="Times New Roman" pitchFamily="18" charset="0"/>
              </a:rPr>
              <a:t>+ Mục 21: người báo cáo ký xác nhận </a:t>
            </a:r>
          </a:p>
          <a:p>
            <a:pPr algn="just"/>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latin typeface="Times New Roman" pitchFamily="18" charset="0"/>
                <a:cs typeface="Times New Roman" pitchFamily="18" charset="0"/>
              </a:rPr>
              <a:t>Thông tin về người báo cáo</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Slide Number Placeholder 2"/>
          <p:cNvSpPr>
            <a:spLocks noGrp="1"/>
          </p:cNvSpPr>
          <p:nvPr>
            <p:ph type="sldNum" sz="quarter" idx="12"/>
          </p:nvPr>
        </p:nvSpPr>
        <p:spPr/>
        <p:txBody>
          <a:bodyPr/>
          <a:lstStyle/>
          <a:p>
            <a:fld id="{24FEE51F-16DE-41F0-B042-F1F4E7362DA5}" type="slidenum">
              <a:rPr lang="en-US" smtClean="0"/>
              <a:pPr/>
              <a:t>44</a:t>
            </a:fld>
            <a:endParaRPr lang="en-US"/>
          </a:p>
        </p:txBody>
      </p:sp>
      <p:sp>
        <p:nvSpPr>
          <p:cNvPr id="4" name="Content Placeholder 3"/>
          <p:cNvSpPr>
            <a:spLocks noGrp="1"/>
          </p:cNvSpPr>
          <p:nvPr>
            <p:ph sz="quarter" idx="1"/>
          </p:nvPr>
        </p:nvSpPr>
        <p:spPr>
          <a:xfrm>
            <a:off x="609600" y="1066800"/>
            <a:ext cx="8077200" cy="5334000"/>
          </a:xfrm>
        </p:spPr>
        <p:txBody>
          <a:bodyPr>
            <a:noAutofit/>
          </a:bodyPr>
          <a:lstStyle/>
          <a:p>
            <a:pPr algn="just">
              <a:buNone/>
            </a:pPr>
            <a:r>
              <a:rPr lang="en-US" sz="2800" dirty="0" smtClean="0">
                <a:latin typeface="Times New Roman" pitchFamily="18" charset="0"/>
                <a:cs typeface="Times New Roman" pitchFamily="18" charset="0"/>
              </a:rPr>
              <a:t>+ Mục 22: khi có thêm thông tin bổ sung cho một ca báo cáo ADR đã gửi đi trước đó, người báo cáo nên điền vào một bản báo cáo ADR mới và ghi chú  Lần</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bằng cách đánh dấu (√) thích hợp vào nội dung số 22 (Dạng báo cáo: Bổ sung) trên mẫu báo cáo. Người báo cáo có thể ghi thêm chú thích trên</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đầu/ bản báo cáo bổ sung hoặc thông báo qua điện thoại, fax, hoặc email cho Trung tâm về ngày báo cáo hoặc mã số của báo cáo lần đầu tương ứng.</a:t>
            </a:r>
          </a:p>
          <a:p>
            <a:pPr algn="just">
              <a:buNone/>
            </a:pPr>
            <a:r>
              <a:rPr lang="en-US" sz="2800" dirty="0" smtClean="0">
                <a:latin typeface="Times New Roman" pitchFamily="18" charset="0"/>
                <a:cs typeface="Times New Roman" pitchFamily="18" charset="0"/>
              </a:rPr>
              <a:t>+ Mục 23: điền ngày/tháng/năm làm báo cáo báo cáo.</a:t>
            </a:r>
          </a:p>
          <a:p>
            <a:endParaRPr lang="en-US" sz="28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Times New Roman" pitchFamily="18" charset="0"/>
                <a:cs typeface="Times New Roman" pitchFamily="18" charset="0"/>
              </a:rPr>
              <a:t>5. Hình thức gửi báo cáo ADR</a:t>
            </a:r>
            <a:br>
              <a:rPr lang="en-US" b="1" dirty="0" smtClean="0">
                <a:solidFill>
                  <a:schemeClr val="tx1"/>
                </a:solidFill>
                <a:latin typeface="Times New Roman" pitchFamily="18" charset="0"/>
                <a:cs typeface="Times New Roman" pitchFamily="18" charset="0"/>
              </a:rPr>
            </a:b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45</a:t>
            </a:fld>
            <a:endParaRPr lang="en-US"/>
          </a:p>
        </p:txBody>
      </p:sp>
      <p:sp>
        <p:nvSpPr>
          <p:cNvPr id="4" name="Content Placeholder 3"/>
          <p:cNvSpPr>
            <a:spLocks noGrp="1"/>
          </p:cNvSpPr>
          <p:nvPr>
            <p:ph sz="quarter" idx="1"/>
          </p:nvPr>
        </p:nvSpPr>
        <p:spPr>
          <a:xfrm>
            <a:off x="685800" y="990600"/>
            <a:ext cx="8001000" cy="5334000"/>
          </a:xfrm>
        </p:spPr>
        <p:txBody>
          <a:bodyPr>
            <a:noAutofit/>
          </a:bodyPr>
          <a:lstStyle/>
          <a:p>
            <a:pPr algn="just">
              <a:buNone/>
            </a:pPr>
            <a:r>
              <a:rPr lang="en-US" sz="3200" dirty="0" smtClean="0">
                <a:latin typeface="Times New Roman" pitchFamily="18" charset="0"/>
                <a:cs typeface="Times New Roman" pitchFamily="18" charset="0"/>
              </a:rPr>
              <a:t>a) Với các cơ sở khám bệnh, chữa bệnh có Khoa Dược: cán bộ y tế gửi báo cáo ADR tới </a:t>
            </a:r>
            <a:r>
              <a:rPr lang="en-US" sz="3200" dirty="0" smtClean="0">
                <a:solidFill>
                  <a:srgbClr val="FF0000"/>
                </a:solidFill>
                <a:latin typeface="Times New Roman" pitchFamily="18" charset="0"/>
                <a:cs typeface="Times New Roman" pitchFamily="18" charset="0"/>
              </a:rPr>
              <a:t>Khoa Dược </a:t>
            </a:r>
            <a:r>
              <a:rPr lang="en-US" sz="3200" dirty="0" smtClean="0">
                <a:latin typeface="Times New Roman" pitchFamily="18" charset="0"/>
                <a:cs typeface="Times New Roman" pitchFamily="18" charset="0"/>
              </a:rPr>
              <a:t>là đầu mối tập hợp báo cáo trong bệnh viện. Trong trường hợp khẩn cấp, có thể gửi báo cáo trực tiếp đến Trung tâm Quốc gia về Thông tin thuốc và Theo dõi phản ứng có hại của thuốc hoặc các Trung tâm khu vực, sau đó thông báo lại cho khoa Dược.</a:t>
            </a:r>
          </a:p>
          <a:p>
            <a:pPr algn="just"/>
            <a:endParaRPr lang="en-US" sz="3200"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46</a:t>
            </a:fld>
            <a:endParaRPr lang="en-US"/>
          </a:p>
        </p:txBody>
      </p:sp>
      <p:sp>
        <p:nvSpPr>
          <p:cNvPr id="4" name="Content Placeholder 3"/>
          <p:cNvSpPr>
            <a:spLocks noGrp="1"/>
          </p:cNvSpPr>
          <p:nvPr>
            <p:ph sz="quarter" idx="1"/>
          </p:nvPr>
        </p:nvSpPr>
        <p:spPr>
          <a:xfrm>
            <a:off x="914400" y="685800"/>
            <a:ext cx="7772400" cy="5334000"/>
          </a:xfrm>
        </p:spPr>
        <p:txBody>
          <a:bodyPr>
            <a:normAutofit/>
          </a:bodyPr>
          <a:lstStyle/>
          <a:p>
            <a:pPr algn="just">
              <a:buNone/>
            </a:pPr>
            <a:r>
              <a:rPr lang="en-US" sz="3200" dirty="0" smtClean="0">
                <a:latin typeface="Times New Roman" pitchFamily="18" charset="0"/>
                <a:cs typeface="Times New Roman" pitchFamily="18" charset="0"/>
              </a:rPr>
              <a:t>b) Với các cơ sở khám bệnh, chữa bệnh không có Khoa Dược: cán bộ y tế gửi báo cáo trực tiếp đến Trung tâm Quốc gia về Thông tin thuốc và Theo dõi phản ứng có hại của thuốc hoặc các Trung tâm khu vực.</a:t>
            </a:r>
          </a:p>
          <a:p>
            <a:pPr algn="just"/>
            <a:endParaRPr lang="en-US" sz="3200" dirty="0">
              <a:latin typeface="Times New Roman" pitchFamily="18" charset="0"/>
              <a:cs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algn="ctr"/>
            <a:r>
              <a:rPr lang="en-US" sz="2700" b="1" dirty="0" smtClean="0">
                <a:solidFill>
                  <a:schemeClr val="tx1"/>
                </a:solidFill>
                <a:latin typeface="Times New Roman" pitchFamily="18" charset="0"/>
                <a:cs typeface="Times New Roman" pitchFamily="18" charset="0"/>
              </a:rPr>
              <a:t>III. MỘT SỐ BIỂU HIỆN LÂM SÀNG VÀ CẬN LÂM SÀNG BẤT THƯỜNG CÓ THỂ LIÊN QUAN ĐẾN PHẢN ỨNG CÓ HẠI CỦA THUỐC</a:t>
            </a:r>
            <a:endParaRPr lang="en-US" b="1"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47</a:t>
            </a:fld>
            <a:endParaRPr lang="en-US"/>
          </a:p>
        </p:txBody>
      </p:sp>
      <p:sp>
        <p:nvSpPr>
          <p:cNvPr id="4" name="Content Placeholder 3"/>
          <p:cNvSpPr>
            <a:spLocks noGrp="1"/>
          </p:cNvSpPr>
          <p:nvPr>
            <p:ph sz="quarter" idx="1"/>
          </p:nvPr>
        </p:nvSpPr>
        <p:spPr>
          <a:xfrm>
            <a:off x="0" y="1447800"/>
            <a:ext cx="8686800" cy="4572000"/>
          </a:xfrm>
        </p:spPr>
        <p:txBody>
          <a:bodyPr/>
          <a:lstStyle/>
          <a:p>
            <a:pPr>
              <a:buNone/>
            </a:pPr>
            <a:r>
              <a:rPr lang="en-US" dirty="0" smtClean="0"/>
              <a:t> </a:t>
            </a:r>
            <a:r>
              <a:rPr lang="en-US" sz="3200" b="1" dirty="0" smtClean="0">
                <a:latin typeface="Times New Roman" pitchFamily="18" charset="0"/>
                <a:cs typeface="Times New Roman" pitchFamily="18" charset="0"/>
              </a:rPr>
              <a:t>1. Một số biểu hiện chung</a:t>
            </a:r>
          </a:p>
          <a:p>
            <a:pPr>
              <a:buNone/>
            </a:pPr>
            <a:r>
              <a:rPr lang="en-US" sz="3200" dirty="0" smtClean="0">
                <a:latin typeface="Times New Roman" pitchFamily="18" charset="0"/>
                <a:cs typeface="Times New Roman" pitchFamily="18" charset="0"/>
              </a:rPr>
              <a:t> - Sốt</a:t>
            </a:r>
          </a:p>
          <a:p>
            <a:pPr>
              <a:buNone/>
            </a:pPr>
            <a:r>
              <a:rPr lang="en-US" sz="3200" dirty="0" smtClean="0">
                <a:latin typeface="Times New Roman" pitchFamily="18" charset="0"/>
                <a:cs typeface="Times New Roman" pitchFamily="18" charset="0"/>
              </a:rPr>
              <a:t> - Đau đầu</a:t>
            </a:r>
          </a:p>
          <a:p>
            <a:pPr>
              <a:buNone/>
            </a:pPr>
            <a:r>
              <a:rPr lang="en-US" sz="3200" dirty="0" smtClean="0">
                <a:latin typeface="Times New Roman" pitchFamily="18" charset="0"/>
                <a:cs typeface="Times New Roman" pitchFamily="18" charset="0"/>
              </a:rPr>
              <a:t> - Buồn ngủ</a:t>
            </a:r>
          </a:p>
          <a:p>
            <a:pPr>
              <a:buNone/>
            </a:pPr>
            <a:r>
              <a:rPr lang="en-US" sz="3200" dirty="0" smtClean="0">
                <a:latin typeface="Times New Roman" pitchFamily="18" charset="0"/>
                <a:cs typeface="Times New Roman" pitchFamily="18" charset="0"/>
              </a:rPr>
              <a:t> - Ngất</a:t>
            </a:r>
          </a:p>
          <a:p>
            <a:pPr>
              <a:buNone/>
            </a:pPr>
            <a:r>
              <a:rPr lang="en-US" sz="3200" dirty="0" smtClean="0">
                <a:latin typeface="Times New Roman" pitchFamily="18" charset="0"/>
                <a:cs typeface="Times New Roman" pitchFamily="18" charset="0"/>
              </a:rPr>
              <a:t> - Tăng cân nhanh </a:t>
            </a:r>
          </a:p>
          <a:p>
            <a:endParaRPr lang="en-US" sz="3200" dirty="0">
              <a:latin typeface="Times New Roman" pitchFamily="18" charset="0"/>
              <a:cs typeface="Times New Roman" pitchFamily="18" charset="0"/>
            </a:endParaRPr>
          </a:p>
        </p:txBody>
      </p:sp>
      <p:pic>
        <p:nvPicPr>
          <p:cNvPr id="21506" name="Picture 2" descr="Kết quả hình ảnh cho sốt"/>
          <p:cNvPicPr>
            <a:picLocks noChangeAspect="1" noChangeArrowheads="1"/>
          </p:cNvPicPr>
          <p:nvPr/>
        </p:nvPicPr>
        <p:blipFill>
          <a:blip r:embed="rId2" cstate="print"/>
          <a:srcRect/>
          <a:stretch>
            <a:fillRect/>
          </a:stretch>
        </p:blipFill>
        <p:spPr bwMode="auto">
          <a:xfrm>
            <a:off x="6324600" y="1143000"/>
            <a:ext cx="2498658" cy="2561212"/>
          </a:xfrm>
          <a:prstGeom prst="rect">
            <a:avLst/>
          </a:prstGeom>
          <a:noFill/>
        </p:spPr>
      </p:pic>
      <p:sp>
        <p:nvSpPr>
          <p:cNvPr id="21508" name="AutoShape 4" descr="Kết quả hình ảnh cho đau đầ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Kết quả hình ảnh cho đau đầ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1" name="Picture 7"/>
          <p:cNvPicPr>
            <a:picLocks noChangeAspect="1" noChangeArrowheads="1"/>
          </p:cNvPicPr>
          <p:nvPr/>
        </p:nvPicPr>
        <p:blipFill>
          <a:blip r:embed="rId3" cstate="print"/>
          <a:srcRect/>
          <a:stretch>
            <a:fillRect/>
          </a:stretch>
        </p:blipFill>
        <p:spPr bwMode="auto">
          <a:xfrm>
            <a:off x="3465816" y="2133600"/>
            <a:ext cx="3030234" cy="2228850"/>
          </a:xfrm>
          <a:prstGeom prst="rect">
            <a:avLst/>
          </a:prstGeom>
          <a:noFill/>
          <a:ln w="9525">
            <a:noFill/>
            <a:miter lim="800000"/>
            <a:headEnd/>
            <a:tailEnd/>
          </a:ln>
          <a:effectLst/>
        </p:spPr>
      </p:pic>
      <p:pic>
        <p:nvPicPr>
          <p:cNvPr id="21513" name="Picture 9" descr="Hình ảnh có liên quan"/>
          <p:cNvPicPr>
            <a:picLocks noChangeAspect="1" noChangeArrowheads="1"/>
          </p:cNvPicPr>
          <p:nvPr/>
        </p:nvPicPr>
        <p:blipFill>
          <a:blip r:embed="rId4" cstate="print"/>
          <a:srcRect/>
          <a:stretch>
            <a:fillRect/>
          </a:stretch>
        </p:blipFill>
        <p:spPr bwMode="auto">
          <a:xfrm>
            <a:off x="6172200" y="3657600"/>
            <a:ext cx="2743200" cy="1993393"/>
          </a:xfrm>
          <a:prstGeom prst="rect">
            <a:avLst/>
          </a:prstGeom>
          <a:noFill/>
        </p:spPr>
      </p:pic>
      <p:pic>
        <p:nvPicPr>
          <p:cNvPr id="21515" name="Picture 11" descr="Kết quả hình ảnh cho tăng cân nhanh"/>
          <p:cNvPicPr>
            <a:picLocks noChangeAspect="1" noChangeArrowheads="1"/>
          </p:cNvPicPr>
          <p:nvPr/>
        </p:nvPicPr>
        <p:blipFill>
          <a:blip r:embed="rId5" cstate="print"/>
          <a:srcRect/>
          <a:stretch>
            <a:fillRect/>
          </a:stretch>
        </p:blipFill>
        <p:spPr bwMode="auto">
          <a:xfrm>
            <a:off x="3124200" y="4419600"/>
            <a:ext cx="3048000" cy="2161309"/>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48</a:t>
            </a:fld>
            <a:endParaRPr lang="en-US"/>
          </a:p>
        </p:txBody>
      </p:sp>
      <p:sp>
        <p:nvSpPr>
          <p:cNvPr id="4" name="Content Placeholder 3"/>
          <p:cNvSpPr>
            <a:spLocks noGrp="1"/>
          </p:cNvSpPr>
          <p:nvPr>
            <p:ph sz="quarter" idx="1"/>
          </p:nvPr>
        </p:nvSpPr>
        <p:spPr>
          <a:xfrm>
            <a:off x="533400" y="304800"/>
            <a:ext cx="7924800" cy="6172200"/>
          </a:xfrm>
        </p:spPr>
        <p:txBody>
          <a:bodyPr>
            <a:normAutofit/>
          </a:bodyPr>
          <a:lstStyle/>
          <a:p>
            <a:pPr>
              <a:buNone/>
            </a:pPr>
            <a:r>
              <a:rPr lang="en-US" sz="2800" b="1" dirty="0" smtClean="0">
                <a:latin typeface="Times New Roman" pitchFamily="18" charset="0"/>
                <a:cs typeface="Times New Roman" pitchFamily="18" charset="0"/>
              </a:rPr>
              <a:t>2. Phản ứng ngoài da </a:t>
            </a:r>
          </a:p>
          <a:p>
            <a:pPr>
              <a:buNone/>
            </a:pPr>
            <a:r>
              <a:rPr lang="en-US" sz="2800" dirty="0" smtClean="0">
                <a:latin typeface="Times New Roman" pitchFamily="18" charset="0"/>
                <a:cs typeface="Times New Roman" pitchFamily="18" charset="0"/>
              </a:rPr>
              <a:t>- Mày đay</a:t>
            </a:r>
          </a:p>
          <a:p>
            <a:pPr>
              <a:buNone/>
            </a:pPr>
            <a:r>
              <a:rPr lang="en-US" sz="2800" dirty="0" smtClean="0">
                <a:latin typeface="Times New Roman" pitchFamily="18" charset="0"/>
                <a:cs typeface="Times New Roman" pitchFamily="18" charset="0"/>
              </a:rPr>
              <a:t>- Phù mạch </a:t>
            </a:r>
          </a:p>
          <a:p>
            <a:pPr>
              <a:buFontTx/>
              <a:buChar char="-"/>
            </a:pPr>
            <a:r>
              <a:rPr lang="en-US" sz="2800" dirty="0" smtClean="0">
                <a:latin typeface="Times New Roman" pitchFamily="18" charset="0"/>
                <a:cs typeface="Times New Roman" pitchFamily="18" charset="0"/>
              </a:rPr>
              <a:t>Ban đỏ</a:t>
            </a:r>
          </a:p>
          <a:p>
            <a:pPr>
              <a:buNone/>
            </a:pPr>
            <a:r>
              <a:rPr lang="en-US" sz="2800" dirty="0" smtClean="0">
                <a:latin typeface="Times New Roman" pitchFamily="18" charset="0"/>
                <a:cs typeface="Times New Roman" pitchFamily="18" charset="0"/>
              </a:rPr>
              <a:t>- Ban xuất huyết </a:t>
            </a:r>
          </a:p>
          <a:p>
            <a:pPr>
              <a:buFontTx/>
              <a:buChar char="-"/>
            </a:pPr>
            <a:r>
              <a:rPr lang="en-US" sz="2800" dirty="0" smtClean="0">
                <a:latin typeface="Times New Roman" pitchFamily="18" charset="0"/>
                <a:cs typeface="Times New Roman" pitchFamily="18" charset="0"/>
              </a:rPr>
              <a:t>Tăng nhạy cảm ánh sáng</a:t>
            </a:r>
          </a:p>
          <a:p>
            <a:pPr>
              <a:buNone/>
            </a:pPr>
            <a:r>
              <a:rPr lang="en-US" sz="2800" dirty="0" smtClean="0">
                <a:latin typeface="Times New Roman" pitchFamily="18" charset="0"/>
                <a:cs typeface="Times New Roman" pitchFamily="18" charset="0"/>
              </a:rPr>
              <a:t>- Ban nổi bọng: Hồng ban đa dạng, hội chứng Stevens-Johnson, hoại tử biểu bì nhiễm độc, ban cố định.</a:t>
            </a:r>
          </a:p>
          <a:p>
            <a:pPr>
              <a:buNone/>
            </a:pPr>
            <a:r>
              <a:rPr lang="en-US" sz="2800" dirty="0" smtClean="0">
                <a:latin typeface="Times New Roman" pitchFamily="18" charset="0"/>
                <a:cs typeface="Times New Roman" pitchFamily="18" charset="0"/>
              </a:rPr>
              <a:t>- Mụn trứng cá</a:t>
            </a:r>
          </a:p>
          <a:p>
            <a:pPr>
              <a:buNone/>
            </a:pPr>
            <a:r>
              <a:rPr lang="en-US" sz="2800" dirty="0" smtClean="0">
                <a:latin typeface="Times New Roman" pitchFamily="18" charset="0"/>
                <a:cs typeface="Times New Roman" pitchFamily="18" charset="0"/>
              </a:rPr>
              <a:t>- Rụng tóc </a:t>
            </a:r>
          </a:p>
          <a:p>
            <a:pPr>
              <a:buNone/>
            </a:pPr>
            <a:r>
              <a:rPr lang="en-US" sz="2800" dirty="0" smtClean="0">
                <a:latin typeface="Times New Roman" pitchFamily="18" charset="0"/>
                <a:cs typeface="Times New Roman" pitchFamily="18" charset="0"/>
              </a:rPr>
              <a:t>- Nhiễm khuẩn, nhiễm nấm</a:t>
            </a:r>
            <a:endParaRPr lang="en-US" dirty="0" smtClean="0">
              <a:latin typeface="Times New Roman" pitchFamily="18" charset="0"/>
              <a:cs typeface="Times New Roman" pitchFamily="18" charset="0"/>
            </a:endParaRPr>
          </a:p>
          <a:p>
            <a:endParaRPr lang="en-US" dirty="0"/>
          </a:p>
        </p:txBody>
      </p:sp>
      <p:sp>
        <p:nvSpPr>
          <p:cNvPr id="20482" name="AutoShape 2" descr="Kết quả hình ảnh cho phản ứng ngoài 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Kết quả hình ảnh cho phản ứng ngoài 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5" name="Picture 5"/>
          <p:cNvPicPr>
            <a:picLocks noChangeAspect="1" noChangeArrowheads="1"/>
          </p:cNvPicPr>
          <p:nvPr/>
        </p:nvPicPr>
        <p:blipFill>
          <a:blip r:embed="rId2" cstate="print"/>
          <a:srcRect/>
          <a:stretch>
            <a:fillRect/>
          </a:stretch>
        </p:blipFill>
        <p:spPr bwMode="auto">
          <a:xfrm>
            <a:off x="4267200" y="304800"/>
            <a:ext cx="4332828" cy="2620906"/>
          </a:xfrm>
          <a:prstGeom prst="rect">
            <a:avLst/>
          </a:prstGeom>
          <a:noFill/>
          <a:ln w="9525">
            <a:noFill/>
            <a:miter lim="800000"/>
            <a:headEnd/>
            <a:tailEnd/>
          </a:ln>
          <a:effectLst/>
        </p:spPr>
      </p:pic>
      <p:pic>
        <p:nvPicPr>
          <p:cNvPr id="20487" name="Picture 7" descr="Kết quả hình ảnh cho phản ứng ngoài da"/>
          <p:cNvPicPr>
            <a:picLocks noChangeAspect="1" noChangeArrowheads="1"/>
          </p:cNvPicPr>
          <p:nvPr/>
        </p:nvPicPr>
        <p:blipFill>
          <a:blip r:embed="rId3" cstate="print"/>
          <a:srcRect/>
          <a:stretch>
            <a:fillRect/>
          </a:stretch>
        </p:blipFill>
        <p:spPr bwMode="auto">
          <a:xfrm>
            <a:off x="4953000" y="4267199"/>
            <a:ext cx="3810000" cy="2384053"/>
          </a:xfrm>
          <a:prstGeom prst="rect">
            <a:avLst/>
          </a:prstGeom>
          <a:noFill/>
        </p:spPr>
      </p:pic>
    </p:spTree>
  </p:cSld>
  <p:clrMapOvr>
    <a:masterClrMapping/>
  </p:clrMapOvr>
  <p:transition>
    <p:blind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49</a:t>
            </a:fld>
            <a:endParaRPr lang="en-US"/>
          </a:p>
        </p:txBody>
      </p:sp>
      <p:sp>
        <p:nvSpPr>
          <p:cNvPr id="4" name="Content Placeholder 3"/>
          <p:cNvSpPr>
            <a:spLocks noGrp="1"/>
          </p:cNvSpPr>
          <p:nvPr>
            <p:ph sz="quarter" idx="1"/>
          </p:nvPr>
        </p:nvSpPr>
        <p:spPr>
          <a:xfrm>
            <a:off x="381000" y="228600"/>
            <a:ext cx="6934200" cy="5791200"/>
          </a:xfrm>
        </p:spPr>
        <p:txBody>
          <a:bodyPr>
            <a:normAutofit/>
          </a:bodyPr>
          <a:lstStyle/>
          <a:p>
            <a:pPr>
              <a:buNone/>
            </a:pPr>
            <a:r>
              <a:rPr lang="en-US" sz="3600" b="1" dirty="0" smtClean="0">
                <a:latin typeface="Times New Roman" pitchFamily="18" charset="0"/>
                <a:cs typeface="Times New Roman" pitchFamily="18" charset="0"/>
              </a:rPr>
              <a:t>3. Rối loạn chức năng gan </a:t>
            </a:r>
          </a:p>
          <a:p>
            <a:pPr>
              <a:buNone/>
            </a:pPr>
            <a:r>
              <a:rPr lang="en-US" sz="3200" dirty="0" smtClean="0">
                <a:latin typeface="Times New Roman" pitchFamily="18" charset="0"/>
                <a:cs typeface="Times New Roman" pitchFamily="18" charset="0"/>
              </a:rPr>
              <a:t>- Vàng da, vàng mắt, phù</a:t>
            </a:r>
          </a:p>
          <a:p>
            <a:pPr>
              <a:buNone/>
            </a:pPr>
            <a:r>
              <a:rPr lang="en-US" sz="3200" dirty="0" smtClean="0">
                <a:latin typeface="Times New Roman" pitchFamily="18" charset="0"/>
                <a:cs typeface="Times New Roman" pitchFamily="18" charset="0"/>
              </a:rPr>
              <a:t>- Kết quả xét nghiệm chức năng gan bất thường (tăng AST, ALT, phosphatase kiềm, bilirubin máu) </a:t>
            </a:r>
          </a:p>
          <a:p>
            <a:endParaRPr lang="en-US" sz="3600" dirty="0">
              <a:latin typeface="Times New Roman" pitchFamily="18" charset="0"/>
              <a:cs typeface="Times New Roman" pitchFamily="18" charset="0"/>
            </a:endParaRPr>
          </a:p>
        </p:txBody>
      </p:sp>
      <p:pic>
        <p:nvPicPr>
          <p:cNvPr id="19458" name="Picture 2" descr="Kết quả hình ảnh cho rối loạn chức năng gan"/>
          <p:cNvPicPr>
            <a:picLocks noChangeAspect="1" noChangeArrowheads="1"/>
          </p:cNvPicPr>
          <p:nvPr/>
        </p:nvPicPr>
        <p:blipFill>
          <a:blip r:embed="rId2" cstate="print"/>
          <a:srcRect/>
          <a:stretch>
            <a:fillRect/>
          </a:stretch>
        </p:blipFill>
        <p:spPr bwMode="auto">
          <a:xfrm>
            <a:off x="762000" y="3429000"/>
            <a:ext cx="3581400" cy="3124200"/>
          </a:xfrm>
          <a:prstGeom prst="rect">
            <a:avLst/>
          </a:prstGeom>
          <a:noFill/>
        </p:spPr>
      </p:pic>
      <p:pic>
        <p:nvPicPr>
          <p:cNvPr id="19460" name="Picture 4" descr="Kết quả hình ảnh cho vàng da"/>
          <p:cNvPicPr>
            <a:picLocks noChangeAspect="1" noChangeArrowheads="1"/>
          </p:cNvPicPr>
          <p:nvPr/>
        </p:nvPicPr>
        <p:blipFill>
          <a:blip r:embed="rId3" cstate="print"/>
          <a:srcRect/>
          <a:stretch>
            <a:fillRect/>
          </a:stretch>
        </p:blipFill>
        <p:spPr bwMode="auto">
          <a:xfrm>
            <a:off x="4267200" y="3429000"/>
            <a:ext cx="4648200" cy="3086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457200"/>
            <a:ext cx="8229600" cy="6096000"/>
          </a:xfrm>
        </p:spPr>
        <p:txBody>
          <a:bodyPr>
            <a:noAutofit/>
          </a:bodyPr>
          <a:lstStyle/>
          <a:p>
            <a:pPr algn="just"/>
            <a:r>
              <a:rPr lang="en-US" sz="3600" dirty="0" smtClean="0">
                <a:latin typeface="Times New Roman" pitchFamily="18" charset="0"/>
                <a:cs typeface="Times New Roman" pitchFamily="18" charset="0"/>
              </a:rPr>
              <a:t>Việc giám sát phản ứng có hại của thuốc bao gồm: phát hiện, xử trí, báo cáo, đánh giá và dự phòng ADR.</a:t>
            </a:r>
          </a:p>
          <a:p>
            <a:pPr algn="just"/>
            <a:r>
              <a:rPr lang="en-US" sz="32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Phát hiện sớm các vấn đề an toàn thuốc, kịp thời xử trí và chủ động thực hiện các biện pháp dự phòng các biến cố bất lợi xảy ra trong quá trình sử dụng thuốc trên người bệnh, tăng cường việc sử dụng thuốc hợp lý, giảm tỷ lệ mắc bệnh và tỷ lệ tử vong liên quan đến thuốc trong thực hành.</a:t>
            </a:r>
          </a:p>
          <a:p>
            <a:pPr algn="just"/>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4FEE51F-16DE-41F0-B042-F1F4E7362DA5}" type="slidenum">
              <a:rPr lang="en-US" smtClean="0"/>
              <a:pPr/>
              <a:t>5</a:t>
            </a:fld>
            <a:endParaRPr 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50</a:t>
            </a:fld>
            <a:endParaRPr lang="en-US"/>
          </a:p>
        </p:txBody>
      </p:sp>
      <p:sp>
        <p:nvSpPr>
          <p:cNvPr id="4" name="Content Placeholder 3"/>
          <p:cNvSpPr>
            <a:spLocks noGrp="1"/>
          </p:cNvSpPr>
          <p:nvPr>
            <p:ph sz="quarter" idx="1"/>
          </p:nvPr>
        </p:nvSpPr>
        <p:spPr>
          <a:xfrm>
            <a:off x="304800" y="228600"/>
            <a:ext cx="8382000" cy="5791200"/>
          </a:xfrm>
        </p:spPr>
        <p:txBody>
          <a:bodyPr>
            <a:normAutofit/>
          </a:bodyPr>
          <a:lstStyle/>
          <a:p>
            <a:pPr>
              <a:buNone/>
            </a:pPr>
            <a:r>
              <a:rPr lang="en-US" sz="3200" b="1" dirty="0" smtClean="0">
                <a:latin typeface="Times New Roman" pitchFamily="18" charset="0"/>
                <a:cs typeface="Times New Roman" pitchFamily="18" charset="0"/>
              </a:rPr>
              <a:t>5. Phản ứng phản vệ và sốc phản vệ</a:t>
            </a:r>
          </a:p>
          <a:p>
            <a:pPr>
              <a:buNone/>
            </a:pPr>
            <a:endParaRPr lang="en-US" sz="3200" b="1"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6. Suy thận cấp</a:t>
            </a:r>
          </a:p>
          <a:p>
            <a:pPr>
              <a:buNone/>
            </a:pPr>
            <a:r>
              <a:rPr lang="en-US" sz="3200" dirty="0" smtClean="0">
                <a:latin typeface="Times New Roman" pitchFamily="18" charset="0"/>
                <a:cs typeface="Times New Roman" pitchFamily="18" charset="0"/>
              </a:rPr>
              <a:t>- Tăng creatinin máu</a:t>
            </a:r>
            <a:endParaRPr lang="en-US" sz="3200" dirty="0">
              <a:latin typeface="Times New Roman" pitchFamily="18" charset="0"/>
              <a:cs typeface="Times New Roman" pitchFamily="18" charset="0"/>
            </a:endParaRPr>
          </a:p>
        </p:txBody>
      </p:sp>
      <p:pic>
        <p:nvPicPr>
          <p:cNvPr id="18434" name="Picture 2" descr="Kết quả hình ảnh cho sốc phản vệ"/>
          <p:cNvPicPr>
            <a:picLocks noChangeAspect="1" noChangeArrowheads="1"/>
          </p:cNvPicPr>
          <p:nvPr/>
        </p:nvPicPr>
        <p:blipFill>
          <a:blip r:embed="rId2" cstate="print"/>
          <a:srcRect/>
          <a:stretch>
            <a:fillRect/>
          </a:stretch>
        </p:blipFill>
        <p:spPr bwMode="auto">
          <a:xfrm>
            <a:off x="4800600" y="762000"/>
            <a:ext cx="4343399" cy="2931795"/>
          </a:xfrm>
          <a:prstGeom prst="rect">
            <a:avLst/>
          </a:prstGeom>
          <a:noFill/>
        </p:spPr>
      </p:pic>
      <p:pic>
        <p:nvPicPr>
          <p:cNvPr id="18435" name="Picture 3"/>
          <p:cNvPicPr>
            <a:picLocks noChangeAspect="1" noChangeArrowheads="1"/>
          </p:cNvPicPr>
          <p:nvPr/>
        </p:nvPicPr>
        <p:blipFill>
          <a:blip r:embed="rId3" cstate="print"/>
          <a:srcRect/>
          <a:stretch>
            <a:fillRect/>
          </a:stretch>
        </p:blipFill>
        <p:spPr bwMode="auto">
          <a:xfrm>
            <a:off x="228600" y="3657600"/>
            <a:ext cx="49530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51</a:t>
            </a:fld>
            <a:endParaRPr lang="en-US"/>
          </a:p>
        </p:txBody>
      </p:sp>
      <p:sp>
        <p:nvSpPr>
          <p:cNvPr id="4" name="Content Placeholder 3"/>
          <p:cNvSpPr>
            <a:spLocks noGrp="1"/>
          </p:cNvSpPr>
          <p:nvPr>
            <p:ph sz="quarter" idx="1"/>
          </p:nvPr>
        </p:nvSpPr>
        <p:spPr>
          <a:xfrm>
            <a:off x="381000" y="685800"/>
            <a:ext cx="8305800" cy="5334000"/>
          </a:xfrm>
        </p:spPr>
        <p:txBody>
          <a:bodyPr>
            <a:noAutofit/>
          </a:bodyPr>
          <a:lstStyle/>
          <a:p>
            <a:pPr>
              <a:buNone/>
            </a:pPr>
            <a:r>
              <a:rPr lang="en-US" sz="2800" b="1" dirty="0" smtClean="0">
                <a:latin typeface="Times New Roman" pitchFamily="18" charset="0"/>
                <a:cs typeface="Times New Roman" pitchFamily="18" charset="0"/>
              </a:rPr>
              <a:t>4. Kết quả xét nghiệm huyết học bất thường</a:t>
            </a:r>
          </a:p>
          <a:p>
            <a:pPr>
              <a:buNone/>
            </a:pPr>
            <a:r>
              <a:rPr lang="en-US" sz="2800" dirty="0" smtClean="0">
                <a:latin typeface="Times New Roman" pitchFamily="18" charset="0"/>
                <a:cs typeface="Times New Roman" pitchFamily="18" charset="0"/>
              </a:rPr>
              <a:t>- Giảm hồng cầu</a:t>
            </a:r>
          </a:p>
          <a:p>
            <a:pPr>
              <a:buNone/>
            </a:pPr>
            <a:r>
              <a:rPr lang="en-US" sz="2800" dirty="0" smtClean="0">
                <a:latin typeface="Times New Roman" pitchFamily="18" charset="0"/>
                <a:cs typeface="Times New Roman" pitchFamily="18" charset="0"/>
              </a:rPr>
              <a:t>- Giảm bạch cầu, giảm bạch cầu đa nhân trung tính</a:t>
            </a:r>
          </a:p>
          <a:p>
            <a:pPr>
              <a:buNone/>
            </a:pPr>
            <a:r>
              <a:rPr lang="en-US" sz="2800" dirty="0" smtClean="0">
                <a:latin typeface="Times New Roman" pitchFamily="18" charset="0"/>
                <a:cs typeface="Times New Roman" pitchFamily="18" charset="0"/>
              </a:rPr>
              <a:t>- Giảm tiểu cầu </a:t>
            </a:r>
          </a:p>
          <a:p>
            <a:pPr>
              <a:buFontTx/>
              <a:buChar char="-"/>
            </a:pPr>
            <a:r>
              <a:rPr lang="en-US" sz="2800" dirty="0" smtClean="0">
                <a:latin typeface="Times New Roman" pitchFamily="18" charset="0"/>
                <a:cs typeface="Times New Roman" pitchFamily="18" charset="0"/>
              </a:rPr>
              <a:t>Tăng bạch cầu ưa eosin</a:t>
            </a:r>
          </a:p>
          <a:p>
            <a:pPr>
              <a:buFontTx/>
              <a:buChar char="-"/>
            </a:pPr>
            <a:r>
              <a:rPr lang="en-US" sz="2800" dirty="0" smtClean="0">
                <a:latin typeface="Times New Roman" pitchFamily="18" charset="0"/>
                <a:cs typeface="Times New Roman" pitchFamily="18" charset="0"/>
              </a:rPr>
              <a:t>Thiếu máu tan máu</a:t>
            </a:r>
          </a:p>
          <a:p>
            <a:pPr>
              <a:buNone/>
            </a:pPr>
            <a:r>
              <a:rPr lang="en-US" sz="2800" dirty="0" smtClean="0">
                <a:latin typeface="Times New Roman" pitchFamily="18" charset="0"/>
                <a:cs typeface="Times New Roman" pitchFamily="18" charset="0"/>
              </a:rPr>
              <a:t>- Tăng lympho bào</a:t>
            </a:r>
          </a:p>
          <a:p>
            <a:pPr>
              <a:buNone/>
            </a:pPr>
            <a:r>
              <a:rPr lang="en-US" sz="2800" dirty="0" smtClean="0">
                <a:latin typeface="Times New Roman" pitchFamily="18" charset="0"/>
                <a:cs typeface="Times New Roman" pitchFamily="18" charset="0"/>
              </a:rPr>
              <a:t>- Phản ứng Coombs (+)</a:t>
            </a:r>
          </a:p>
          <a:p>
            <a:pPr>
              <a:buNone/>
            </a:pPr>
            <a:r>
              <a:rPr lang="en-US" sz="2800" dirty="0" smtClean="0">
                <a:latin typeface="Times New Roman" pitchFamily="18" charset="0"/>
                <a:cs typeface="Times New Roman" pitchFamily="18" charset="0"/>
              </a:rPr>
              <a:t>- Giảm prothrombin </a:t>
            </a:r>
          </a:p>
          <a:p>
            <a:endParaRPr lang="en-US" sz="2800" dirty="0">
              <a:latin typeface="Times New Roman" pitchFamily="18" charset="0"/>
              <a:cs typeface="Times New Roman" pitchFamily="18" charset="0"/>
            </a:endParaRPr>
          </a:p>
        </p:txBody>
      </p:sp>
      <p:sp>
        <p:nvSpPr>
          <p:cNvPr id="17410" name="AutoShape 2" descr="Kết quả hình ảnh cho huyết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Kết quả hình ảnh cho huyết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5" name="Picture 7" descr="Hình ảnh có liên quan"/>
          <p:cNvPicPr>
            <a:picLocks noChangeAspect="1" noChangeArrowheads="1"/>
          </p:cNvPicPr>
          <p:nvPr/>
        </p:nvPicPr>
        <p:blipFill>
          <a:blip r:embed="rId2" cstate="print"/>
          <a:srcRect/>
          <a:stretch>
            <a:fillRect/>
          </a:stretch>
        </p:blipFill>
        <p:spPr bwMode="auto">
          <a:xfrm>
            <a:off x="4191000" y="2209800"/>
            <a:ext cx="4762500" cy="4400551"/>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52</a:t>
            </a:fld>
            <a:endParaRPr lang="en-US"/>
          </a:p>
        </p:txBody>
      </p:sp>
      <p:sp>
        <p:nvSpPr>
          <p:cNvPr id="4" name="Content Placeholder 3"/>
          <p:cNvSpPr>
            <a:spLocks noGrp="1"/>
          </p:cNvSpPr>
          <p:nvPr>
            <p:ph sz="quarter" idx="1"/>
          </p:nvPr>
        </p:nvSpPr>
        <p:spPr>
          <a:xfrm>
            <a:off x="457200" y="381000"/>
            <a:ext cx="8229600" cy="6172200"/>
          </a:xfrm>
        </p:spPr>
        <p:txBody>
          <a:bodyPr>
            <a:normAutofit fontScale="77500" lnSpcReduction="20000"/>
          </a:bodyPr>
          <a:lstStyle/>
          <a:p>
            <a:endParaRPr lang="en-US" dirty="0" smtClean="0"/>
          </a:p>
          <a:p>
            <a:pPr>
              <a:buNone/>
            </a:pPr>
            <a:r>
              <a:rPr lang="en-US" sz="3000" b="1" dirty="0" smtClean="0">
                <a:latin typeface="Times New Roman" pitchFamily="18" charset="0"/>
                <a:cs typeface="Times New Roman" pitchFamily="18" charset="0"/>
              </a:rPr>
              <a:t>7. Rối loạn tiêu hóa</a:t>
            </a:r>
          </a:p>
          <a:p>
            <a:pPr>
              <a:buNone/>
            </a:pPr>
            <a:r>
              <a:rPr lang="en-US" sz="3000" dirty="0" smtClean="0">
                <a:latin typeface="Times New Roman" pitchFamily="18" charset="0"/>
                <a:cs typeface="Times New Roman" pitchFamily="18" charset="0"/>
              </a:rPr>
              <a:t>- Nôn, buồn nôn </a:t>
            </a:r>
          </a:p>
          <a:p>
            <a:pPr>
              <a:buNone/>
            </a:pPr>
            <a:r>
              <a:rPr lang="en-US" sz="3000" dirty="0" smtClean="0">
                <a:latin typeface="Times New Roman" pitchFamily="18" charset="0"/>
                <a:cs typeface="Times New Roman" pitchFamily="18" charset="0"/>
              </a:rPr>
              <a:t>- Khó nuốt</a:t>
            </a:r>
          </a:p>
          <a:p>
            <a:pPr>
              <a:buNone/>
            </a:pPr>
            <a:r>
              <a:rPr lang="en-US" sz="3000" dirty="0" smtClean="0">
                <a:latin typeface="Times New Roman" pitchFamily="18" charset="0"/>
                <a:cs typeface="Times New Roman" pitchFamily="18" charset="0"/>
              </a:rPr>
              <a:t>- Rối loạn vị giác</a:t>
            </a:r>
          </a:p>
          <a:p>
            <a:pPr>
              <a:buNone/>
            </a:pPr>
            <a:r>
              <a:rPr lang="en-US" sz="3000" dirty="0" smtClean="0">
                <a:latin typeface="Times New Roman" pitchFamily="18" charset="0"/>
                <a:cs typeface="Times New Roman" pitchFamily="18" charset="0"/>
              </a:rPr>
              <a:t>- Tăng sản lợi</a:t>
            </a:r>
          </a:p>
          <a:p>
            <a:pPr>
              <a:buNone/>
            </a:pPr>
            <a:r>
              <a:rPr lang="en-US" sz="3000" dirty="0" smtClean="0">
                <a:latin typeface="Times New Roman" pitchFamily="18" charset="0"/>
                <a:cs typeface="Times New Roman" pitchFamily="18" charset="0"/>
              </a:rPr>
              <a:t>- Khô miệng </a:t>
            </a:r>
          </a:p>
          <a:p>
            <a:pPr>
              <a:buNone/>
            </a:pPr>
            <a:r>
              <a:rPr lang="en-US" sz="3000" dirty="0" smtClean="0">
                <a:latin typeface="Times New Roman" pitchFamily="18" charset="0"/>
                <a:cs typeface="Times New Roman" pitchFamily="18" charset="0"/>
              </a:rPr>
              <a:t>- Loét miệng </a:t>
            </a:r>
          </a:p>
          <a:p>
            <a:pPr>
              <a:buNone/>
            </a:pPr>
            <a:r>
              <a:rPr lang="en-US" sz="3000" dirty="0" smtClean="0">
                <a:latin typeface="Times New Roman" pitchFamily="18" charset="0"/>
                <a:cs typeface="Times New Roman" pitchFamily="18" charset="0"/>
              </a:rPr>
              <a:t>- Loét thực quản</a:t>
            </a:r>
          </a:p>
          <a:p>
            <a:pPr>
              <a:buNone/>
            </a:pPr>
            <a:r>
              <a:rPr lang="en-US" sz="3000" dirty="0" smtClean="0">
                <a:latin typeface="Times New Roman" pitchFamily="18" charset="0"/>
                <a:cs typeface="Times New Roman" pitchFamily="18" charset="0"/>
              </a:rPr>
              <a:t>- Đau thượng vị</a:t>
            </a:r>
          </a:p>
          <a:p>
            <a:pPr>
              <a:buNone/>
            </a:pPr>
            <a:r>
              <a:rPr lang="en-US" sz="3000" dirty="0" smtClean="0">
                <a:latin typeface="Times New Roman" pitchFamily="18" charset="0"/>
                <a:cs typeface="Times New Roman" pitchFamily="18" charset="0"/>
              </a:rPr>
              <a:t>- Sỏi mật</a:t>
            </a:r>
          </a:p>
          <a:p>
            <a:pPr>
              <a:buNone/>
            </a:pPr>
            <a:r>
              <a:rPr lang="en-US" sz="3000" dirty="0" smtClean="0">
                <a:latin typeface="Times New Roman" pitchFamily="18" charset="0"/>
                <a:cs typeface="Times New Roman" pitchFamily="18" charset="0"/>
              </a:rPr>
              <a:t>- Viêm tụy</a:t>
            </a:r>
          </a:p>
          <a:p>
            <a:pPr>
              <a:buNone/>
            </a:pPr>
            <a:r>
              <a:rPr lang="en-US" sz="3000" dirty="0" smtClean="0">
                <a:latin typeface="Times New Roman" pitchFamily="18" charset="0"/>
                <a:cs typeface="Times New Roman" pitchFamily="18" charset="0"/>
              </a:rPr>
              <a:t>- Táo bón</a:t>
            </a:r>
          </a:p>
          <a:p>
            <a:pPr>
              <a:buNone/>
            </a:pPr>
            <a:r>
              <a:rPr lang="en-US" sz="3000" dirty="0" smtClean="0">
                <a:latin typeface="Times New Roman" pitchFamily="18" charset="0"/>
                <a:cs typeface="Times New Roman" pitchFamily="18" charset="0"/>
              </a:rPr>
              <a:t>- Tiêu chảy và viêm đại </a:t>
            </a:r>
          </a:p>
          <a:p>
            <a:pPr>
              <a:buNone/>
            </a:pPr>
            <a:r>
              <a:rPr lang="en-US" sz="3000" dirty="0" smtClean="0">
                <a:latin typeface="Times New Roman" pitchFamily="18" charset="0"/>
                <a:cs typeface="Times New Roman" pitchFamily="18" charset="0"/>
              </a:rPr>
              <a:t>tràng giả mạc</a:t>
            </a:r>
          </a:p>
          <a:p>
            <a:pPr>
              <a:buNone/>
            </a:pPr>
            <a:r>
              <a:rPr lang="en-US" sz="3000" dirty="0" smtClean="0">
                <a:latin typeface="Times New Roman" pitchFamily="18" charset="0"/>
                <a:cs typeface="Times New Roman" pitchFamily="18" charset="0"/>
              </a:rPr>
              <a:t>- Xuất huyết tiêu hóa </a:t>
            </a:r>
          </a:p>
          <a:p>
            <a:endParaRPr lang="en-US" dirty="0"/>
          </a:p>
        </p:txBody>
      </p:sp>
      <p:pic>
        <p:nvPicPr>
          <p:cNvPr id="16388" name="Picture 4" descr="Kết quả hình ảnh cho rối loạn tiêu hóa"/>
          <p:cNvPicPr>
            <a:picLocks noChangeAspect="1" noChangeArrowheads="1"/>
          </p:cNvPicPr>
          <p:nvPr/>
        </p:nvPicPr>
        <p:blipFill>
          <a:blip r:embed="rId2" cstate="print"/>
          <a:srcRect/>
          <a:stretch>
            <a:fillRect/>
          </a:stretch>
        </p:blipFill>
        <p:spPr bwMode="auto">
          <a:xfrm>
            <a:off x="4038600" y="3352800"/>
            <a:ext cx="4819650" cy="2886076"/>
          </a:xfrm>
          <a:prstGeom prst="rect">
            <a:avLst/>
          </a:prstGeom>
          <a:noFill/>
        </p:spPr>
      </p:pic>
      <p:pic>
        <p:nvPicPr>
          <p:cNvPr id="16390" name="Picture 6" descr="Hình ảnh có liên quan"/>
          <p:cNvPicPr>
            <a:picLocks noChangeAspect="1" noChangeArrowheads="1"/>
          </p:cNvPicPr>
          <p:nvPr/>
        </p:nvPicPr>
        <p:blipFill>
          <a:blip r:embed="rId3" cstate="print"/>
          <a:srcRect/>
          <a:stretch>
            <a:fillRect/>
          </a:stretch>
        </p:blipFill>
        <p:spPr bwMode="auto">
          <a:xfrm>
            <a:off x="3962400" y="228600"/>
            <a:ext cx="4868692" cy="3048000"/>
          </a:xfrm>
          <a:prstGeom prst="rect">
            <a:avLst/>
          </a:prstGeom>
          <a:noFill/>
        </p:spPr>
      </p:pic>
    </p:spTree>
  </p:cSld>
  <p:clrMapOvr>
    <a:masterClrMapping/>
  </p:clrMapOvr>
  <p:transition>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53</a:t>
            </a:fld>
            <a:endParaRPr lang="en-US"/>
          </a:p>
        </p:txBody>
      </p:sp>
      <p:sp>
        <p:nvSpPr>
          <p:cNvPr id="4" name="Content Placeholder 3"/>
          <p:cNvSpPr>
            <a:spLocks noGrp="1"/>
          </p:cNvSpPr>
          <p:nvPr>
            <p:ph sz="quarter" idx="1"/>
          </p:nvPr>
        </p:nvSpPr>
        <p:spPr>
          <a:xfrm>
            <a:off x="304800" y="381000"/>
            <a:ext cx="8382000" cy="5638800"/>
          </a:xfrm>
        </p:spPr>
        <p:txBody>
          <a:bodyPr>
            <a:normAutofit/>
          </a:bodyPr>
          <a:lstStyle/>
          <a:p>
            <a:pPr>
              <a:buNone/>
            </a:pPr>
            <a:r>
              <a:rPr lang="en-US" sz="3600" b="1" dirty="0" smtClean="0">
                <a:latin typeface="Times New Roman" pitchFamily="18" charset="0"/>
                <a:cs typeface="Times New Roman" pitchFamily="18" charset="0"/>
              </a:rPr>
              <a:t>8. Rối loạn hô hấp</a:t>
            </a:r>
          </a:p>
          <a:p>
            <a:pPr>
              <a:buNone/>
            </a:pPr>
            <a:r>
              <a:rPr lang="en-US" sz="3600" dirty="0" smtClean="0">
                <a:latin typeface="Times New Roman" pitchFamily="18" charset="0"/>
                <a:cs typeface="Times New Roman" pitchFamily="18" charset="0"/>
              </a:rPr>
              <a:t>- Khó thở</a:t>
            </a:r>
          </a:p>
          <a:p>
            <a:pPr>
              <a:buNone/>
            </a:pPr>
            <a:r>
              <a:rPr lang="en-US" sz="3600" dirty="0" smtClean="0">
                <a:latin typeface="Times New Roman" pitchFamily="18" charset="0"/>
                <a:cs typeface="Times New Roman" pitchFamily="18" charset="0"/>
              </a:rPr>
              <a:t>- Co thắt phế quản</a:t>
            </a:r>
          </a:p>
          <a:p>
            <a:pPr>
              <a:buNone/>
            </a:pPr>
            <a:r>
              <a:rPr lang="en-US" sz="3600" dirty="0" smtClean="0">
                <a:latin typeface="Times New Roman" pitchFamily="18" charset="0"/>
                <a:cs typeface="Times New Roman" pitchFamily="18" charset="0"/>
              </a:rPr>
              <a:t>- Viêm phổi kẽ </a:t>
            </a:r>
          </a:p>
          <a:p>
            <a:pPr>
              <a:buNone/>
            </a:pPr>
            <a:r>
              <a:rPr lang="en-US" sz="3600" b="1" dirty="0" smtClean="0">
                <a:latin typeface="Times New Roman" pitchFamily="18" charset="0"/>
                <a:cs typeface="Times New Roman" pitchFamily="18" charset="0"/>
              </a:rPr>
              <a:t>9. Giá trị glucose máu bất thường</a:t>
            </a:r>
          </a:p>
          <a:p>
            <a:pPr>
              <a:buNone/>
            </a:pPr>
            <a:r>
              <a:rPr lang="en-US" sz="3600" dirty="0" smtClean="0">
                <a:latin typeface="Times New Roman" pitchFamily="18" charset="0"/>
                <a:cs typeface="Times New Roman" pitchFamily="18" charset="0"/>
              </a:rPr>
              <a:t>- Tăng glucose huyết</a:t>
            </a:r>
          </a:p>
          <a:p>
            <a:pPr>
              <a:buNone/>
            </a:pPr>
            <a:r>
              <a:rPr lang="en-US" sz="3600" dirty="0" smtClean="0">
                <a:latin typeface="Times New Roman" pitchFamily="18" charset="0"/>
                <a:cs typeface="Times New Roman" pitchFamily="18" charset="0"/>
              </a:rPr>
              <a:t>- Hạ glucose huyết</a:t>
            </a:r>
          </a:p>
          <a:p>
            <a:endParaRPr lang="en-US" sz="3600" dirty="0">
              <a:latin typeface="Times New Roman" pitchFamily="18" charset="0"/>
              <a:cs typeface="Times New Roman" pitchFamily="18" charset="0"/>
            </a:endParaRPr>
          </a:p>
        </p:txBody>
      </p:sp>
      <p:pic>
        <p:nvPicPr>
          <p:cNvPr id="15364" name="Picture 4" descr="Kết quả hình ảnh cho rối loạn hô hấp"/>
          <p:cNvPicPr>
            <a:picLocks noChangeAspect="1" noChangeArrowheads="1"/>
          </p:cNvPicPr>
          <p:nvPr/>
        </p:nvPicPr>
        <p:blipFill>
          <a:blip r:embed="rId2" cstate="print"/>
          <a:srcRect/>
          <a:stretch>
            <a:fillRect/>
          </a:stretch>
        </p:blipFill>
        <p:spPr bwMode="auto">
          <a:xfrm>
            <a:off x="4648200" y="228600"/>
            <a:ext cx="4152900" cy="2765832"/>
          </a:xfrm>
          <a:prstGeom prst="rect">
            <a:avLst/>
          </a:prstGeom>
          <a:noFill/>
        </p:spPr>
      </p:pic>
      <p:pic>
        <p:nvPicPr>
          <p:cNvPr id="15366" name="Picture 6" descr="Hình ảnh có liên quan"/>
          <p:cNvPicPr>
            <a:picLocks noChangeAspect="1" noChangeArrowheads="1"/>
          </p:cNvPicPr>
          <p:nvPr/>
        </p:nvPicPr>
        <p:blipFill>
          <a:blip r:embed="rId3" cstate="print"/>
          <a:srcRect/>
          <a:stretch>
            <a:fillRect/>
          </a:stretch>
        </p:blipFill>
        <p:spPr bwMode="auto">
          <a:xfrm>
            <a:off x="4267200" y="3429000"/>
            <a:ext cx="4572000" cy="3276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54</a:t>
            </a:fld>
            <a:endParaRPr lang="en-US"/>
          </a:p>
        </p:txBody>
      </p:sp>
      <p:sp>
        <p:nvSpPr>
          <p:cNvPr id="4" name="Content Placeholder 3"/>
          <p:cNvSpPr>
            <a:spLocks noGrp="1"/>
          </p:cNvSpPr>
          <p:nvPr>
            <p:ph sz="quarter" idx="1"/>
          </p:nvPr>
        </p:nvSpPr>
        <p:spPr>
          <a:xfrm>
            <a:off x="457200" y="304800"/>
            <a:ext cx="8229600" cy="5715000"/>
          </a:xfrm>
        </p:spPr>
        <p:txBody>
          <a:bodyPr>
            <a:normAutofit/>
          </a:bodyPr>
          <a:lstStyle/>
          <a:p>
            <a:pPr>
              <a:buNone/>
            </a:pPr>
            <a:r>
              <a:rPr lang="en-US" sz="3600" b="1" dirty="0" smtClean="0">
                <a:latin typeface="Times New Roman" pitchFamily="18" charset="0"/>
                <a:cs typeface="Times New Roman" pitchFamily="18" charset="0"/>
              </a:rPr>
              <a:t>10. Rối loạn nội tiết</a:t>
            </a:r>
          </a:p>
          <a:p>
            <a:pPr>
              <a:buNone/>
            </a:pPr>
            <a:r>
              <a:rPr lang="en-US" sz="3600" dirty="0" smtClean="0">
                <a:latin typeface="Times New Roman" pitchFamily="18" charset="0"/>
                <a:cs typeface="Times New Roman" pitchFamily="18" charset="0"/>
              </a:rPr>
              <a:t>- Suy giáp </a:t>
            </a:r>
          </a:p>
          <a:p>
            <a:pPr>
              <a:buNone/>
            </a:pPr>
            <a:r>
              <a:rPr lang="en-US" sz="3600" dirty="0" smtClean="0">
                <a:latin typeface="Times New Roman" pitchFamily="18" charset="0"/>
                <a:cs typeface="Times New Roman" pitchFamily="18" charset="0"/>
              </a:rPr>
              <a:t>- Tăng năng tuyến giáp</a:t>
            </a:r>
          </a:p>
          <a:p>
            <a:pPr>
              <a:buNone/>
            </a:pPr>
            <a:r>
              <a:rPr lang="en-US" sz="3600" dirty="0" smtClean="0">
                <a:latin typeface="Times New Roman" pitchFamily="18" charset="0"/>
                <a:cs typeface="Times New Roman" pitchFamily="18" charset="0"/>
              </a:rPr>
              <a:t>- Tăng prolactin máu</a:t>
            </a:r>
          </a:p>
          <a:p>
            <a:pPr>
              <a:buNone/>
            </a:pPr>
            <a:r>
              <a:rPr lang="en-US" sz="3600" dirty="0" smtClean="0">
                <a:latin typeface="Times New Roman" pitchFamily="18" charset="0"/>
                <a:cs typeface="Times New Roman" pitchFamily="18" charset="0"/>
              </a:rPr>
              <a:t>- Lupus ban đỏ do thuốc</a:t>
            </a:r>
            <a:endParaRPr lang="en-US" sz="3600" dirty="0">
              <a:latin typeface="Times New Roman" pitchFamily="18" charset="0"/>
              <a:cs typeface="Times New Roman" pitchFamily="18" charset="0"/>
            </a:endParaRPr>
          </a:p>
        </p:txBody>
      </p:sp>
      <p:pic>
        <p:nvPicPr>
          <p:cNvPr id="14338" name="Picture 2" descr="Kết quả hình ảnh cho lupus ban đỏ do thuốc"/>
          <p:cNvPicPr>
            <a:picLocks noChangeAspect="1" noChangeArrowheads="1"/>
          </p:cNvPicPr>
          <p:nvPr/>
        </p:nvPicPr>
        <p:blipFill>
          <a:blip r:embed="rId2" cstate="print"/>
          <a:srcRect/>
          <a:stretch>
            <a:fillRect/>
          </a:stretch>
        </p:blipFill>
        <p:spPr bwMode="auto">
          <a:xfrm>
            <a:off x="762000" y="3581400"/>
            <a:ext cx="4267200" cy="3124200"/>
          </a:xfrm>
          <a:prstGeom prst="rect">
            <a:avLst/>
          </a:prstGeom>
          <a:noFill/>
        </p:spPr>
      </p:pic>
      <p:pic>
        <p:nvPicPr>
          <p:cNvPr id="14340" name="Picture 4" descr="Hình ảnh có liên quan"/>
          <p:cNvPicPr>
            <a:picLocks noChangeAspect="1" noChangeArrowheads="1"/>
          </p:cNvPicPr>
          <p:nvPr/>
        </p:nvPicPr>
        <p:blipFill>
          <a:blip r:embed="rId3" cstate="print"/>
          <a:srcRect/>
          <a:stretch>
            <a:fillRect/>
          </a:stretch>
        </p:blipFill>
        <p:spPr bwMode="auto">
          <a:xfrm>
            <a:off x="5105400" y="228600"/>
            <a:ext cx="3886200" cy="3028950"/>
          </a:xfrm>
          <a:prstGeom prst="rect">
            <a:avLst/>
          </a:prstGeom>
          <a:noFill/>
        </p:spPr>
      </p:pic>
      <p:pic>
        <p:nvPicPr>
          <p:cNvPr id="14342" name="Picture 6" descr="Kết quả hình ảnh cho prolactin máu"/>
          <p:cNvPicPr>
            <a:picLocks noChangeAspect="1" noChangeArrowheads="1"/>
          </p:cNvPicPr>
          <p:nvPr/>
        </p:nvPicPr>
        <p:blipFill>
          <a:blip r:embed="rId4" cstate="print"/>
          <a:srcRect/>
          <a:stretch>
            <a:fillRect/>
          </a:stretch>
        </p:blipFill>
        <p:spPr bwMode="auto">
          <a:xfrm>
            <a:off x="5257800" y="3352800"/>
            <a:ext cx="3333750" cy="3333750"/>
          </a:xfrm>
          <a:prstGeom prst="rect">
            <a:avLst/>
          </a:prstGeom>
          <a:noFill/>
        </p:spPr>
      </p:pic>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55</a:t>
            </a:fld>
            <a:endParaRPr lang="en-US"/>
          </a:p>
        </p:txBody>
      </p:sp>
      <p:sp>
        <p:nvSpPr>
          <p:cNvPr id="4" name="Content Placeholder 3"/>
          <p:cNvSpPr>
            <a:spLocks noGrp="1"/>
          </p:cNvSpPr>
          <p:nvPr>
            <p:ph sz="quarter" idx="1"/>
          </p:nvPr>
        </p:nvSpPr>
        <p:spPr>
          <a:xfrm>
            <a:off x="0" y="457200"/>
            <a:ext cx="8686800" cy="6096000"/>
          </a:xfrm>
        </p:spPr>
        <p:txBody>
          <a:bodyPr>
            <a:noAutofit/>
          </a:bodyPr>
          <a:lstStyle/>
          <a:p>
            <a:pPr>
              <a:buNone/>
            </a:pPr>
            <a:r>
              <a:rPr lang="en-US" sz="2800" b="1" dirty="0" smtClean="0">
                <a:latin typeface="Times New Roman" pitchFamily="18" charset="0"/>
                <a:cs typeface="Times New Roman" pitchFamily="18" charset="0"/>
              </a:rPr>
              <a:t>11. Rối loạn thần kinh, cơ</a:t>
            </a:r>
          </a:p>
          <a:p>
            <a:pPr>
              <a:buNone/>
            </a:pPr>
            <a:r>
              <a:rPr lang="en-US" sz="2800" dirty="0" smtClean="0">
                <a:latin typeface="Times New Roman" pitchFamily="18" charset="0"/>
                <a:cs typeface="Times New Roman" pitchFamily="18" charset="0"/>
              </a:rPr>
              <a:t>- Bệnh lý thần kinh ngoại biên</a:t>
            </a:r>
          </a:p>
          <a:p>
            <a:pPr>
              <a:buNone/>
            </a:pPr>
            <a:r>
              <a:rPr lang="en-US" sz="2800" dirty="0" smtClean="0">
                <a:latin typeface="Times New Roman" pitchFamily="18" charset="0"/>
                <a:cs typeface="Times New Roman" pitchFamily="18" charset="0"/>
              </a:rPr>
              <a:t>- Chóng mặt</a:t>
            </a:r>
          </a:p>
          <a:p>
            <a:pPr>
              <a:buNone/>
            </a:pPr>
            <a:r>
              <a:rPr lang="en-US" sz="2800" dirty="0" smtClean="0">
                <a:latin typeface="Times New Roman" pitchFamily="18" charset="0"/>
                <a:cs typeface="Times New Roman" pitchFamily="18" charset="0"/>
              </a:rPr>
              <a:t>- Co giật</a:t>
            </a:r>
          </a:p>
          <a:p>
            <a:pPr>
              <a:buNone/>
            </a:pPr>
            <a:r>
              <a:rPr lang="en-US" sz="2800" dirty="0" smtClean="0">
                <a:latin typeface="Times New Roman" pitchFamily="18" charset="0"/>
                <a:cs typeface="Times New Roman" pitchFamily="18" charset="0"/>
              </a:rPr>
              <a:t>- Rối loạn trương lực cơ</a:t>
            </a:r>
          </a:p>
          <a:p>
            <a:pPr>
              <a:buNone/>
            </a:pPr>
            <a:r>
              <a:rPr lang="en-US" sz="2800" dirty="0" smtClean="0">
                <a:latin typeface="Times New Roman" pitchFamily="18" charset="0"/>
                <a:cs typeface="Times New Roman" pitchFamily="18" charset="0"/>
              </a:rPr>
              <a:t>- Rối loạn ngoại tháp</a:t>
            </a:r>
          </a:p>
          <a:p>
            <a:pPr>
              <a:buNone/>
            </a:pPr>
            <a:r>
              <a:rPr lang="en-US" sz="2800" dirty="0" smtClean="0">
                <a:latin typeface="Times New Roman" pitchFamily="18" charset="0"/>
                <a:cs typeface="Times New Roman" pitchFamily="18" charset="0"/>
              </a:rPr>
              <a:t>- Tăng áp lực nội sọ</a:t>
            </a:r>
          </a:p>
          <a:p>
            <a:pPr>
              <a:buNone/>
            </a:pPr>
            <a:r>
              <a:rPr lang="en-US" sz="2800" dirty="0" smtClean="0">
                <a:latin typeface="Times New Roman" pitchFamily="18" charset="0"/>
                <a:cs typeface="Times New Roman" pitchFamily="18" charset="0"/>
              </a:rPr>
              <a:t>- Các động tác bất thường</a:t>
            </a:r>
          </a:p>
          <a:p>
            <a:pPr>
              <a:buNone/>
            </a:pPr>
            <a:r>
              <a:rPr lang="en-US" sz="2800" dirty="0" smtClean="0">
                <a:latin typeface="Times New Roman" pitchFamily="18" charset="0"/>
                <a:cs typeface="Times New Roman" pitchFamily="18" charset="0"/>
              </a:rPr>
              <a:t>- Đau cơ</a:t>
            </a:r>
          </a:p>
          <a:p>
            <a:pPr>
              <a:buNone/>
            </a:pPr>
            <a:r>
              <a:rPr lang="en-US" sz="2800" dirty="0" smtClean="0">
                <a:latin typeface="Times New Roman" pitchFamily="18" charset="0"/>
                <a:cs typeface="Times New Roman" pitchFamily="18" charset="0"/>
              </a:rPr>
              <a:t>- Tiêu cơ vân cấp</a:t>
            </a:r>
          </a:p>
          <a:p>
            <a:pPr>
              <a:buNone/>
            </a:pPr>
            <a:r>
              <a:rPr lang="en-US" sz="2800" dirty="0" smtClean="0">
                <a:latin typeface="Times New Roman" pitchFamily="18" charset="0"/>
                <a:cs typeface="Times New Roman" pitchFamily="18" charset="0"/>
              </a:rPr>
              <a:t>- Loãng xương</a:t>
            </a:r>
          </a:p>
          <a:p>
            <a:pPr>
              <a:buNone/>
            </a:pPr>
            <a:r>
              <a:rPr lang="en-US" sz="2800" dirty="0" smtClean="0">
                <a:latin typeface="Times New Roman" pitchFamily="18" charset="0"/>
                <a:cs typeface="Times New Roman" pitchFamily="18" charset="0"/>
              </a:rPr>
              <a:t>- Hoại tử xương </a:t>
            </a:r>
            <a:endParaRPr lang="en-US" sz="2800" dirty="0">
              <a:latin typeface="Times New Roman" pitchFamily="18" charset="0"/>
              <a:cs typeface="Times New Roman" pitchFamily="18" charset="0"/>
            </a:endParaRPr>
          </a:p>
        </p:txBody>
      </p:sp>
      <p:pic>
        <p:nvPicPr>
          <p:cNvPr id="13314" name="Picture 2" descr="Kết quả hình ảnh cho rối loạn thần kinh"/>
          <p:cNvPicPr>
            <a:picLocks noChangeAspect="1" noChangeArrowheads="1"/>
          </p:cNvPicPr>
          <p:nvPr/>
        </p:nvPicPr>
        <p:blipFill>
          <a:blip r:embed="rId2" cstate="print"/>
          <a:srcRect/>
          <a:stretch>
            <a:fillRect/>
          </a:stretch>
        </p:blipFill>
        <p:spPr bwMode="auto">
          <a:xfrm>
            <a:off x="4572000" y="228600"/>
            <a:ext cx="4419600" cy="3505200"/>
          </a:xfrm>
          <a:prstGeom prst="rect">
            <a:avLst/>
          </a:prstGeom>
          <a:noFill/>
        </p:spPr>
      </p:pic>
      <p:pic>
        <p:nvPicPr>
          <p:cNvPr id="13316" name="Picture 4" descr="Kết quả hình ảnh cho rối loạn cơ"/>
          <p:cNvPicPr>
            <a:picLocks noChangeAspect="1" noChangeArrowheads="1"/>
          </p:cNvPicPr>
          <p:nvPr/>
        </p:nvPicPr>
        <p:blipFill>
          <a:blip r:embed="rId3" cstate="print"/>
          <a:srcRect/>
          <a:stretch>
            <a:fillRect/>
          </a:stretch>
        </p:blipFill>
        <p:spPr bwMode="auto">
          <a:xfrm>
            <a:off x="4572000" y="3581400"/>
            <a:ext cx="4419600" cy="302895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56</a:t>
            </a:fld>
            <a:endParaRPr lang="en-US"/>
          </a:p>
        </p:txBody>
      </p:sp>
      <p:sp>
        <p:nvSpPr>
          <p:cNvPr id="4" name="Content Placeholder 3"/>
          <p:cNvSpPr>
            <a:spLocks noGrp="1"/>
          </p:cNvSpPr>
          <p:nvPr>
            <p:ph sz="quarter" idx="1"/>
          </p:nvPr>
        </p:nvSpPr>
        <p:spPr>
          <a:xfrm>
            <a:off x="457200" y="533400"/>
            <a:ext cx="8229600" cy="5943600"/>
          </a:xfrm>
        </p:spPr>
        <p:txBody>
          <a:bodyPr>
            <a:normAutofit fontScale="92500" lnSpcReduction="10000"/>
          </a:bodyPr>
          <a:lstStyle/>
          <a:p>
            <a:pPr>
              <a:buNone/>
            </a:pPr>
            <a:r>
              <a:rPr lang="en-US" sz="3000" b="1" dirty="0" smtClean="0">
                <a:latin typeface="Times New Roman" pitchFamily="18" charset="0"/>
                <a:cs typeface="Times New Roman" pitchFamily="18" charset="0"/>
              </a:rPr>
              <a:t>12. Huyết áp bất thường </a:t>
            </a:r>
          </a:p>
          <a:p>
            <a:pPr>
              <a:buNone/>
            </a:pPr>
            <a:r>
              <a:rPr lang="en-US" sz="3000" dirty="0" smtClean="0">
                <a:latin typeface="Times New Roman" pitchFamily="18" charset="0"/>
                <a:cs typeface="Times New Roman" pitchFamily="18" charset="0"/>
              </a:rPr>
              <a:t>- Hạ huyết áp</a:t>
            </a:r>
          </a:p>
          <a:p>
            <a:pPr>
              <a:buNone/>
            </a:pPr>
            <a:r>
              <a:rPr lang="en-US" sz="3000" dirty="0" smtClean="0">
                <a:latin typeface="Times New Roman" pitchFamily="18" charset="0"/>
                <a:cs typeface="Times New Roman" pitchFamily="18" charset="0"/>
              </a:rPr>
              <a:t>- Hạ huyết áp tư thế đứng</a:t>
            </a:r>
          </a:p>
          <a:p>
            <a:pPr>
              <a:buNone/>
            </a:pPr>
            <a:r>
              <a:rPr lang="en-US" sz="3000" dirty="0" smtClean="0">
                <a:latin typeface="Times New Roman" pitchFamily="18" charset="0"/>
                <a:cs typeface="Times New Roman" pitchFamily="18" charset="0"/>
              </a:rPr>
              <a:t>- Tăng huyết áp</a:t>
            </a:r>
          </a:p>
          <a:p>
            <a:pPr>
              <a:buNone/>
            </a:pPr>
            <a:r>
              <a:rPr lang="en-US" sz="3000" b="1" dirty="0" smtClean="0">
                <a:latin typeface="Times New Roman" pitchFamily="18" charset="0"/>
                <a:cs typeface="Times New Roman" pitchFamily="18" charset="0"/>
              </a:rPr>
              <a:t>13. Rối loạn tim</a:t>
            </a:r>
          </a:p>
          <a:p>
            <a:pPr>
              <a:buNone/>
            </a:pPr>
            <a:r>
              <a:rPr lang="en-US" sz="3000" dirty="0" smtClean="0">
                <a:latin typeface="Times New Roman" pitchFamily="18" charset="0"/>
                <a:cs typeface="Times New Roman" pitchFamily="18" charset="0"/>
              </a:rPr>
              <a:t>- Loạn nhịp hoặc biểu hiện bất thường trên điện tâm đồ</a:t>
            </a:r>
          </a:p>
          <a:p>
            <a:pPr>
              <a:buNone/>
            </a:pPr>
            <a:r>
              <a:rPr lang="en-US" sz="3000" dirty="0" smtClean="0">
                <a:latin typeface="Times New Roman" pitchFamily="18" charset="0"/>
                <a:cs typeface="Times New Roman" pitchFamily="18" charset="0"/>
              </a:rPr>
              <a:t>- Viêm màng ngoài tim</a:t>
            </a:r>
          </a:p>
          <a:p>
            <a:pPr>
              <a:buNone/>
            </a:pPr>
            <a:r>
              <a:rPr lang="en-US" sz="3000" dirty="0" smtClean="0">
                <a:latin typeface="Times New Roman" pitchFamily="18" charset="0"/>
                <a:cs typeface="Times New Roman" pitchFamily="18" charset="0"/>
              </a:rPr>
              <a:t>- Chậm nhịp</a:t>
            </a:r>
          </a:p>
          <a:p>
            <a:pPr>
              <a:buNone/>
            </a:pPr>
            <a:r>
              <a:rPr lang="en-US" sz="3000" dirty="0" smtClean="0">
                <a:latin typeface="Times New Roman" pitchFamily="18" charset="0"/>
                <a:cs typeface="Times New Roman" pitchFamily="18" charset="0"/>
              </a:rPr>
              <a:t>- Huyết khối/ đột quỵ </a:t>
            </a:r>
          </a:p>
          <a:p>
            <a:pPr>
              <a:buNone/>
            </a:pPr>
            <a:r>
              <a:rPr lang="en-US" sz="3000" dirty="0" smtClean="0">
                <a:latin typeface="Times New Roman" pitchFamily="18" charset="0"/>
                <a:cs typeface="Times New Roman" pitchFamily="18" charset="0"/>
              </a:rPr>
              <a:t>- Bệnh cơ tim</a:t>
            </a:r>
          </a:p>
          <a:p>
            <a:pPr>
              <a:buNone/>
            </a:pPr>
            <a:r>
              <a:rPr lang="en-US" sz="3000" dirty="0" smtClean="0">
                <a:latin typeface="Times New Roman" pitchFamily="18" charset="0"/>
                <a:cs typeface="Times New Roman" pitchFamily="18" charset="0"/>
              </a:rPr>
              <a:t>- Bệnh van tim</a:t>
            </a:r>
          </a:p>
          <a:p>
            <a:pPr>
              <a:buNone/>
            </a:pPr>
            <a:r>
              <a:rPr lang="en-US" sz="3000" dirty="0" smtClean="0">
                <a:latin typeface="Times New Roman" pitchFamily="18" charset="0"/>
                <a:cs typeface="Times New Roman" pitchFamily="18" charset="0"/>
              </a:rPr>
              <a:t>- Suy tim </a:t>
            </a:r>
          </a:p>
          <a:p>
            <a:endParaRPr lang="en-US" dirty="0"/>
          </a:p>
        </p:txBody>
      </p:sp>
      <p:pic>
        <p:nvPicPr>
          <p:cNvPr id="12290" name="Picture 2" descr="Kết quả hình ảnh cho huyết áp"/>
          <p:cNvPicPr>
            <a:picLocks noChangeAspect="1" noChangeArrowheads="1"/>
          </p:cNvPicPr>
          <p:nvPr/>
        </p:nvPicPr>
        <p:blipFill>
          <a:blip r:embed="rId2" cstate="print"/>
          <a:srcRect/>
          <a:stretch>
            <a:fillRect/>
          </a:stretch>
        </p:blipFill>
        <p:spPr bwMode="auto">
          <a:xfrm>
            <a:off x="5257800" y="304800"/>
            <a:ext cx="3163503" cy="2590800"/>
          </a:xfrm>
          <a:prstGeom prst="rect">
            <a:avLst/>
          </a:prstGeom>
          <a:noFill/>
        </p:spPr>
      </p:pic>
      <p:pic>
        <p:nvPicPr>
          <p:cNvPr id="12292" name="Picture 4" descr="Kết quả hình ảnh cho loạn nhịp tim"/>
          <p:cNvPicPr>
            <a:picLocks noChangeAspect="1" noChangeArrowheads="1"/>
          </p:cNvPicPr>
          <p:nvPr/>
        </p:nvPicPr>
        <p:blipFill>
          <a:blip r:embed="rId3" cstate="print"/>
          <a:srcRect/>
          <a:stretch>
            <a:fillRect/>
          </a:stretch>
        </p:blipFill>
        <p:spPr bwMode="auto">
          <a:xfrm>
            <a:off x="3886200" y="3429000"/>
            <a:ext cx="5029200" cy="3200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57</a:t>
            </a:fld>
            <a:endParaRPr lang="en-US"/>
          </a:p>
        </p:txBody>
      </p:sp>
      <p:sp>
        <p:nvSpPr>
          <p:cNvPr id="4" name="Content Placeholder 3"/>
          <p:cNvSpPr>
            <a:spLocks noGrp="1"/>
          </p:cNvSpPr>
          <p:nvPr>
            <p:ph sz="quarter" idx="1"/>
          </p:nvPr>
        </p:nvSpPr>
        <p:spPr>
          <a:xfrm>
            <a:off x="304800" y="457200"/>
            <a:ext cx="8382000" cy="5943600"/>
          </a:xfrm>
        </p:spPr>
        <p:txBody>
          <a:bodyPr>
            <a:normAutofit lnSpcReduction="10000"/>
          </a:bodyPr>
          <a:lstStyle/>
          <a:p>
            <a:pPr>
              <a:buNone/>
            </a:pPr>
            <a:r>
              <a:rPr lang="en-US" sz="3200" b="1" dirty="0" smtClean="0">
                <a:latin typeface="Times New Roman" pitchFamily="18" charset="0"/>
                <a:cs typeface="Times New Roman" pitchFamily="18" charset="0"/>
              </a:rPr>
              <a:t>14. Rối loạn tâm thần </a:t>
            </a:r>
          </a:p>
          <a:p>
            <a:pPr>
              <a:buNone/>
            </a:pPr>
            <a:r>
              <a:rPr lang="en-US" sz="3200" dirty="0" smtClean="0">
                <a:latin typeface="Times New Roman" pitchFamily="18" charset="0"/>
                <a:cs typeface="Times New Roman" pitchFamily="18" charset="0"/>
              </a:rPr>
              <a:t>- Trạng thái lú lẫn do thuốc </a:t>
            </a:r>
          </a:p>
          <a:p>
            <a:pPr>
              <a:buNone/>
            </a:pPr>
            <a:r>
              <a:rPr lang="en-US" sz="3200" dirty="0" smtClean="0">
                <a:latin typeface="Times New Roman" pitchFamily="18" charset="0"/>
                <a:cs typeface="Times New Roman" pitchFamily="18" charset="0"/>
              </a:rPr>
              <a:t>- Kích động</a:t>
            </a:r>
          </a:p>
          <a:p>
            <a:pPr>
              <a:buNone/>
            </a:pPr>
            <a:r>
              <a:rPr lang="en-US" sz="3200" dirty="0" smtClean="0">
                <a:latin typeface="Times New Roman" pitchFamily="18" charset="0"/>
                <a:cs typeface="Times New Roman" pitchFamily="18" charset="0"/>
              </a:rPr>
              <a:t>- Ức chế tâm thần</a:t>
            </a:r>
          </a:p>
          <a:p>
            <a:pPr>
              <a:buNone/>
            </a:pPr>
            <a:r>
              <a:rPr lang="en-US" sz="3200" dirty="0" smtClean="0">
                <a:latin typeface="Times New Roman" pitchFamily="18" charset="0"/>
                <a:cs typeface="Times New Roman" pitchFamily="18" charset="0"/>
              </a:rPr>
              <a:t>- Trầm cảm, hưng cảm</a:t>
            </a:r>
          </a:p>
          <a:p>
            <a:pPr>
              <a:buNone/>
            </a:pPr>
            <a:r>
              <a:rPr lang="en-US" sz="3200" dirty="0" smtClean="0">
                <a:latin typeface="Times New Roman" pitchFamily="18" charset="0"/>
                <a:cs typeface="Times New Roman" pitchFamily="18" charset="0"/>
              </a:rPr>
              <a:t>- Rối loạn giấc ngủ</a:t>
            </a:r>
          </a:p>
          <a:p>
            <a:pPr>
              <a:buNone/>
            </a:pPr>
            <a:r>
              <a:rPr lang="en-US" sz="3200" dirty="0" smtClean="0">
                <a:latin typeface="Times New Roman" pitchFamily="18" charset="0"/>
                <a:cs typeface="Times New Roman" pitchFamily="18" charset="0"/>
              </a:rPr>
              <a:t>- Rối loạn hành vi ăn uống</a:t>
            </a:r>
          </a:p>
          <a:p>
            <a:pPr>
              <a:buNone/>
            </a:pPr>
            <a:r>
              <a:rPr lang="en-US" sz="3200" dirty="0" smtClean="0">
                <a:latin typeface="Times New Roman" pitchFamily="18" charset="0"/>
                <a:cs typeface="Times New Roman" pitchFamily="18" charset="0"/>
              </a:rPr>
              <a:t>- Rối loạn trí nhớ</a:t>
            </a:r>
          </a:p>
          <a:p>
            <a:pPr>
              <a:buNone/>
            </a:pPr>
            <a:r>
              <a:rPr lang="en-US" sz="3200" dirty="0" smtClean="0">
                <a:latin typeface="Times New Roman" pitchFamily="18" charset="0"/>
                <a:cs typeface="Times New Roman" pitchFamily="18" charset="0"/>
              </a:rPr>
              <a:t>- Thay đổi nhận thức</a:t>
            </a:r>
          </a:p>
          <a:p>
            <a:pPr>
              <a:buNone/>
            </a:pPr>
            <a:r>
              <a:rPr lang="en-US" sz="3200" dirty="0" smtClean="0">
                <a:latin typeface="Times New Roman" pitchFamily="18" charset="0"/>
                <a:cs typeface="Times New Roman" pitchFamily="18" charset="0"/>
              </a:rPr>
              <a:t>- Loạn thần</a:t>
            </a:r>
          </a:p>
          <a:p>
            <a:pPr>
              <a:buNone/>
            </a:pPr>
            <a:r>
              <a:rPr lang="en-US" sz="3200" dirty="0" smtClean="0">
                <a:latin typeface="Times New Roman" pitchFamily="18" charset="0"/>
                <a:cs typeface="Times New Roman" pitchFamily="18" charset="0"/>
              </a:rPr>
              <a:t>- Hội chứng cai thuốc.</a:t>
            </a:r>
          </a:p>
          <a:p>
            <a:pPr>
              <a:buNone/>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1266" name="Picture 2" descr="Kết quả hình ảnh cho loạn tâm thần"/>
          <p:cNvPicPr>
            <a:picLocks noChangeAspect="1" noChangeArrowheads="1"/>
          </p:cNvPicPr>
          <p:nvPr/>
        </p:nvPicPr>
        <p:blipFill>
          <a:blip r:embed="rId2" cstate="print"/>
          <a:srcRect/>
          <a:stretch>
            <a:fillRect/>
          </a:stretch>
        </p:blipFill>
        <p:spPr bwMode="auto">
          <a:xfrm>
            <a:off x="4267200" y="4038600"/>
            <a:ext cx="4762500" cy="2686051"/>
          </a:xfrm>
          <a:prstGeom prst="rect">
            <a:avLst/>
          </a:prstGeom>
          <a:noFill/>
        </p:spPr>
      </p:pic>
      <p:pic>
        <p:nvPicPr>
          <p:cNvPr id="11268" name="Picture 4" descr="Hình ảnh có liên quan"/>
          <p:cNvPicPr>
            <a:picLocks noChangeAspect="1" noChangeArrowheads="1"/>
          </p:cNvPicPr>
          <p:nvPr/>
        </p:nvPicPr>
        <p:blipFill>
          <a:blip r:embed="rId3" cstate="print"/>
          <a:srcRect/>
          <a:stretch>
            <a:fillRect/>
          </a:stretch>
        </p:blipFill>
        <p:spPr bwMode="auto">
          <a:xfrm>
            <a:off x="4953000" y="304800"/>
            <a:ext cx="3994355" cy="2971800"/>
          </a:xfrm>
          <a:prstGeom prst="rect">
            <a:avLst/>
          </a:prstGeom>
          <a:noFill/>
        </p:spPr>
      </p:pic>
    </p:spTree>
  </p:cSld>
  <p:clrMapOvr>
    <a:masterClrMapping/>
  </p:clrMapOvr>
  <p:transition>
    <p:push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554162"/>
          </a:xfrm>
        </p:spPr>
        <p:txBody>
          <a:bodyPr>
            <a:noAutofit/>
          </a:bodyPr>
          <a:lstStyle/>
          <a:p>
            <a:pPr algn="ctr"/>
            <a:r>
              <a:rPr lang="en-US" sz="2800" b="1" dirty="0" smtClean="0">
                <a:solidFill>
                  <a:schemeClr val="tx1"/>
                </a:solidFill>
                <a:latin typeface="Times New Roman" pitchFamily="18" charset="0"/>
                <a:cs typeface="Times New Roman" pitchFamily="18" charset="0"/>
              </a:rPr>
              <a:t>IV. DANH SÁCH MỘT SỐ ĐỐI TƯỢNG NGƯỜI BỆNH VÀ THUỐC CÓ NGUY CƠ CAO XUẤT HIỆN ADR</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endParaRPr lang="en-US" sz="2800"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4FEE51F-16DE-41F0-B042-F1F4E7362DA5}" type="slidenum">
              <a:rPr lang="en-US" smtClean="0"/>
              <a:pPr/>
              <a:t>58</a:t>
            </a:fld>
            <a:endParaRPr lang="en-US"/>
          </a:p>
        </p:txBody>
      </p:sp>
      <p:sp>
        <p:nvSpPr>
          <p:cNvPr id="4" name="Content Placeholder 3"/>
          <p:cNvSpPr>
            <a:spLocks noGrp="1"/>
          </p:cNvSpPr>
          <p:nvPr>
            <p:ph sz="quarter" idx="1"/>
          </p:nvPr>
        </p:nvSpPr>
        <p:spPr>
          <a:xfrm>
            <a:off x="533400" y="1219200"/>
            <a:ext cx="8153400" cy="5257800"/>
          </a:xfrm>
        </p:spPr>
        <p:txBody>
          <a:bodyPr>
            <a:noAutofit/>
          </a:bodyPr>
          <a:lstStyle/>
          <a:p>
            <a:pPr>
              <a:buNone/>
            </a:pPr>
            <a:r>
              <a:rPr lang="en-US" sz="2800" b="1" dirty="0" smtClean="0">
                <a:latin typeface="Times New Roman" pitchFamily="18" charset="0"/>
                <a:cs typeface="Times New Roman" pitchFamily="18" charset="0"/>
              </a:rPr>
              <a:t>1. Một số đối tượng có nguy cơ cao xảy ra ADR</a:t>
            </a:r>
          </a:p>
          <a:p>
            <a:pPr>
              <a:buNone/>
            </a:pPr>
            <a:r>
              <a:rPr lang="en-US" sz="3000" dirty="0" smtClean="0">
                <a:latin typeface="Times New Roman" pitchFamily="18" charset="0"/>
                <a:cs typeface="Times New Roman" pitchFamily="18" charset="0"/>
              </a:rPr>
              <a:t>- Người bệnh mắc đồng thời nhiều bệnh</a:t>
            </a:r>
          </a:p>
          <a:p>
            <a:pPr>
              <a:buNone/>
            </a:pPr>
            <a:r>
              <a:rPr lang="en-US" sz="3000" dirty="0" smtClean="0">
                <a:latin typeface="Times New Roman" pitchFamily="18" charset="0"/>
                <a:cs typeface="Times New Roman" pitchFamily="18" charset="0"/>
              </a:rPr>
              <a:t>- Người bệnh sử dụng nhiều thuốc</a:t>
            </a:r>
          </a:p>
          <a:p>
            <a:pPr>
              <a:buNone/>
            </a:pPr>
            <a:r>
              <a:rPr lang="en-US" sz="3000" dirty="0" smtClean="0">
                <a:latin typeface="Times New Roman" pitchFamily="18" charset="0"/>
                <a:cs typeface="Times New Roman" pitchFamily="18" charset="0"/>
              </a:rPr>
              <a:t>- Người bệnh sử dụng thuốc kéo dài. </a:t>
            </a:r>
          </a:p>
          <a:p>
            <a:pPr>
              <a:buNone/>
            </a:pPr>
            <a:r>
              <a:rPr lang="en-US" sz="3000" dirty="0" smtClean="0">
                <a:latin typeface="Times New Roman" pitchFamily="18" charset="0"/>
                <a:cs typeface="Times New Roman" pitchFamily="18" charset="0"/>
              </a:rPr>
              <a:t>- Người bệnh cao tuổi, bệnh nhi.</a:t>
            </a:r>
          </a:p>
          <a:p>
            <a:pPr>
              <a:buNone/>
            </a:pPr>
            <a:r>
              <a:rPr lang="en-US" sz="3000" dirty="0" smtClean="0">
                <a:latin typeface="Times New Roman" pitchFamily="18" charset="0"/>
                <a:cs typeface="Times New Roman" pitchFamily="18" charset="0"/>
              </a:rPr>
              <a:t>- Người bệnh được điều trị bằng các thuốc có nguy cơ cao xảy ra phản ứng có hại.</a:t>
            </a:r>
          </a:p>
          <a:p>
            <a:pPr>
              <a:buNone/>
            </a:pPr>
            <a:r>
              <a:rPr lang="en-US" sz="3000" dirty="0" smtClean="0">
                <a:latin typeface="Times New Roman" pitchFamily="18" charset="0"/>
                <a:cs typeface="Times New Roman" pitchFamily="18" charset="0"/>
              </a:rPr>
              <a:t>- Người bệnh được điều trị bằng các thuốc có phạm vi điều trị hẹp hoặc có tiềm ẩn nhiều tương tác thuốc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59</a:t>
            </a:fld>
            <a:endParaRPr lang="en-US"/>
          </a:p>
        </p:txBody>
      </p:sp>
      <p:sp>
        <p:nvSpPr>
          <p:cNvPr id="4" name="Content Placeholder 3"/>
          <p:cNvSpPr>
            <a:spLocks noGrp="1"/>
          </p:cNvSpPr>
          <p:nvPr>
            <p:ph sz="quarter" idx="1"/>
          </p:nvPr>
        </p:nvSpPr>
        <p:spPr>
          <a:xfrm>
            <a:off x="533400" y="457200"/>
            <a:ext cx="8153400" cy="5715000"/>
          </a:xfrm>
        </p:spPr>
        <p:txBody>
          <a:bodyPr>
            <a:noAutofit/>
          </a:bodyPr>
          <a:lstStyle/>
          <a:p>
            <a:pPr>
              <a:buNone/>
            </a:pPr>
            <a:r>
              <a:rPr lang="en-US" sz="3200" dirty="0" smtClean="0">
                <a:latin typeface="Times New Roman" pitchFamily="18" charset="0"/>
                <a:cs typeface="Times New Roman" pitchFamily="18" charset="0"/>
              </a:rPr>
              <a:t>- Người bệnh có rối loạn chức năng gan, thận.</a:t>
            </a:r>
          </a:p>
          <a:p>
            <a:pPr>
              <a:buFontTx/>
              <a:buChar char="-"/>
            </a:pPr>
            <a:r>
              <a:rPr lang="en-US" sz="3200" dirty="0" smtClean="0">
                <a:latin typeface="Times New Roman" pitchFamily="18" charset="0"/>
                <a:cs typeface="Times New Roman" pitchFamily="18" charset="0"/>
              </a:rPr>
              <a:t>Người bệnh có yếu tố cơ địa suy giảm miễn dịch hoặc mắc các bệnh tự miễn. </a:t>
            </a:r>
          </a:p>
          <a:p>
            <a:pPr>
              <a:buNone/>
            </a:pPr>
            <a:r>
              <a:rPr lang="en-US" sz="3200" dirty="0" smtClean="0">
                <a:latin typeface="Times New Roman" pitchFamily="18" charset="0"/>
                <a:cs typeface="Times New Roman" pitchFamily="18" charset="0"/>
              </a:rPr>
              <a:t>- Người bệnh có tiền sử dị ứng, dị ứng thuốc, dị ứng thức ăn hoặc dị ứng không rõ nguyên nhân.</a:t>
            </a:r>
          </a:p>
          <a:p>
            <a:pPr>
              <a:buNone/>
            </a:pPr>
            <a:r>
              <a:rPr lang="en-US" sz="3200" dirty="0" smtClean="0">
                <a:latin typeface="Times New Roman" pitchFamily="18" charset="0"/>
                <a:cs typeface="Times New Roman" pitchFamily="18" charset="0"/>
              </a:rPr>
              <a:t>- Người nghiện rượu.</a:t>
            </a:r>
          </a:p>
          <a:p>
            <a:pPr>
              <a:buNone/>
            </a:pPr>
            <a:r>
              <a:rPr lang="en-US" sz="3200" dirty="0" smtClean="0">
                <a:latin typeface="Times New Roman" pitchFamily="18" charset="0"/>
                <a:cs typeface="Times New Roman" pitchFamily="18" charset="0"/>
              </a:rPr>
              <a:t>- Phụ nữ mang thai, cho con bú.</a:t>
            </a:r>
          </a:p>
          <a:p>
            <a:endParaRPr lang="en-US" sz="3600" dirty="0">
              <a:latin typeface="Times New Roman" pitchFamily="18" charset="0"/>
              <a:cs typeface="Times New Roman" pitchFamily="18" charset="0"/>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458200" cy="6096000"/>
          </a:xfrm>
        </p:spPr>
        <p:txBody>
          <a:bodyPr>
            <a:normAutofit lnSpcReduction="10000"/>
          </a:bodyPr>
          <a:lstStyle/>
          <a:p>
            <a:pPr>
              <a:buNone/>
            </a:pPr>
            <a:r>
              <a:rPr lang="en-US" sz="3500" dirty="0" smtClean="0">
                <a:latin typeface="Times New Roman" pitchFamily="18" charset="0"/>
                <a:cs typeface="Times New Roman" pitchFamily="18" charset="0"/>
              </a:rPr>
              <a:t>	   </a:t>
            </a:r>
            <a:r>
              <a:rPr lang="vi-VN" sz="3500" dirty="0" smtClean="0">
                <a:latin typeface="Times New Roman" pitchFamily="18" charset="0"/>
                <a:cs typeface="Times New Roman" pitchFamily="18" charset="0"/>
              </a:rPr>
              <a:t>Trong số các báo cáo đã tiếp nhận</a:t>
            </a:r>
            <a:r>
              <a:rPr lang="en-US" sz="3500" dirty="0" smtClean="0">
                <a:latin typeface="Times New Roman" pitchFamily="18" charset="0"/>
                <a:cs typeface="Times New Roman" pitchFamily="18" charset="0"/>
              </a:rPr>
              <a:t> về </a:t>
            </a:r>
            <a:r>
              <a:rPr lang="en-US" sz="3200" dirty="0" smtClean="0">
                <a:solidFill>
                  <a:srgbClr val="FF0000"/>
                </a:solidFill>
                <a:latin typeface="Times New Roman" pitchFamily="18" charset="0"/>
                <a:cs typeface="Times New Roman" pitchFamily="18" charset="0"/>
              </a:rPr>
              <a:t>Trung tâm DI &amp; ADR Quốc gia và Trung tâm DI &amp; ADR khu vực TP. Hồ Chí Minh </a:t>
            </a:r>
            <a:r>
              <a:rPr lang="en-US" sz="3500" dirty="0" smtClean="0">
                <a:latin typeface="Times New Roman" pitchFamily="18" charset="0"/>
                <a:cs typeface="Times New Roman" pitchFamily="18" charset="0"/>
              </a:rPr>
              <a:t>(9682 báo cáo) năm 2017:</a:t>
            </a:r>
          </a:p>
          <a:p>
            <a:pPr lvl="1"/>
            <a:r>
              <a:rPr lang="en-US" sz="3300" dirty="0" smtClean="0">
                <a:latin typeface="Times New Roman" pitchFamily="18" charset="0"/>
                <a:cs typeface="Times New Roman" pitchFamily="18" charset="0"/>
              </a:rPr>
              <a:t> C</a:t>
            </a:r>
            <a:r>
              <a:rPr lang="vi-VN" sz="3300" dirty="0" smtClean="0">
                <a:latin typeface="Times New Roman" pitchFamily="18" charset="0"/>
                <a:cs typeface="Times New Roman" pitchFamily="18" charset="0"/>
              </a:rPr>
              <a:t>ó 9351 (96,6%) báo cáo về biến cố bất lợi của thuốc</a:t>
            </a:r>
            <a:r>
              <a:rPr lang="en-US" sz="3300" dirty="0" smtClean="0">
                <a:latin typeface="Times New Roman" pitchFamily="18" charset="0"/>
                <a:cs typeface="Times New Roman" pitchFamily="18" charset="0"/>
              </a:rPr>
              <a:t>.</a:t>
            </a:r>
          </a:p>
          <a:p>
            <a:pPr lvl="1"/>
            <a:r>
              <a:rPr lang="en-US" sz="3300" dirty="0" smtClean="0">
                <a:latin typeface="Times New Roman" pitchFamily="18" charset="0"/>
                <a:cs typeface="Times New Roman" pitchFamily="18" charset="0"/>
              </a:rPr>
              <a:t> Có</a:t>
            </a:r>
            <a:r>
              <a:rPr lang="vi-VN" sz="3300" dirty="0" smtClean="0">
                <a:latin typeface="Times New Roman" pitchFamily="18" charset="0"/>
                <a:cs typeface="Times New Roman" pitchFamily="18" charset="0"/>
              </a:rPr>
              <a:t> 42 (0,4%) báo cáo về chất lượng thuốc</a:t>
            </a:r>
            <a:r>
              <a:rPr lang="en-US" sz="3300" dirty="0" smtClean="0">
                <a:latin typeface="Times New Roman" pitchFamily="18" charset="0"/>
                <a:cs typeface="Times New Roman" pitchFamily="18" charset="0"/>
              </a:rPr>
              <a:t>.</a:t>
            </a:r>
          </a:p>
          <a:p>
            <a:pPr lvl="1"/>
            <a:r>
              <a:rPr lang="vi-VN" sz="33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Có </a:t>
            </a:r>
            <a:r>
              <a:rPr lang="vi-VN" sz="3300" dirty="0" smtClean="0">
                <a:latin typeface="Times New Roman" pitchFamily="18" charset="0"/>
                <a:cs typeface="Times New Roman" pitchFamily="18" charset="0"/>
              </a:rPr>
              <a:t>5 (0,1%) báo cáo về sai sót trong sử dụng thuốc</a:t>
            </a:r>
            <a:r>
              <a:rPr lang="en-US" sz="3300" dirty="0" smtClean="0">
                <a:latin typeface="Times New Roman" pitchFamily="18" charset="0"/>
                <a:cs typeface="Times New Roman" pitchFamily="18" charset="0"/>
              </a:rPr>
              <a:t>.</a:t>
            </a:r>
          </a:p>
          <a:p>
            <a:pPr lvl="1"/>
            <a:r>
              <a:rPr lang="en-US" sz="3300" dirty="0" smtClean="0">
                <a:latin typeface="Times New Roman" pitchFamily="18" charset="0"/>
                <a:cs typeface="Times New Roman" pitchFamily="18" charset="0"/>
              </a:rPr>
              <a:t>Có </a:t>
            </a:r>
            <a:r>
              <a:rPr lang="vi-VN" sz="3300" dirty="0" smtClean="0">
                <a:latin typeface="Times New Roman" pitchFamily="18" charset="0"/>
                <a:cs typeface="Times New Roman" pitchFamily="18" charset="0"/>
              </a:rPr>
              <a:t>284 (2,9%) báo cáo về các vấn đề khác (báo cáo liên quan đến thiết bị y tế, ma túy, sử dụng với chỉ định chưa được phê duyệt, …).</a:t>
            </a:r>
          </a:p>
          <a:p>
            <a:endParaRPr lang="vi-VN" sz="35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4FEE51F-16DE-41F0-B042-F1F4E7362DA5}" type="slidenum">
              <a:rPr lang="en-US" smtClean="0"/>
              <a:pPr/>
              <a:t>6</a:t>
            </a:fld>
            <a:endParaRPr lang="en-US"/>
          </a:p>
        </p:txBody>
      </p:sp>
      <p:pic>
        <p:nvPicPr>
          <p:cNvPr id="5" name="Picture 4" descr="Hình ảnh có liên quan"/>
          <p:cNvPicPr>
            <a:picLocks noChangeAspect="1" noChangeArrowheads="1"/>
          </p:cNvPicPr>
          <p:nvPr/>
        </p:nvPicPr>
        <p:blipFill>
          <a:blip r:embed="rId2" cstate="print"/>
          <a:srcRect/>
          <a:stretch>
            <a:fillRect/>
          </a:stretch>
        </p:blipFill>
        <p:spPr bwMode="auto">
          <a:xfrm>
            <a:off x="0" y="0"/>
            <a:ext cx="1219200" cy="1122680"/>
          </a:xfrm>
          <a:prstGeom prst="rect">
            <a:avLst/>
          </a:prstGeom>
          <a:noFill/>
        </p:spPr>
      </p:pic>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60</a:t>
            </a:fld>
            <a:endParaRPr lang="en-US"/>
          </a:p>
        </p:txBody>
      </p:sp>
      <p:sp>
        <p:nvSpPr>
          <p:cNvPr id="4" name="Content Placeholder 3"/>
          <p:cNvSpPr>
            <a:spLocks noGrp="1"/>
          </p:cNvSpPr>
          <p:nvPr>
            <p:ph sz="quarter" idx="1"/>
          </p:nvPr>
        </p:nvSpPr>
        <p:spPr>
          <a:xfrm>
            <a:off x="457200" y="533400"/>
            <a:ext cx="8229600" cy="5486400"/>
          </a:xfrm>
        </p:spPr>
        <p:txBody>
          <a:bodyPr>
            <a:normAutofit/>
          </a:bodyPr>
          <a:lstStyle/>
          <a:p>
            <a:pPr>
              <a:buNone/>
            </a:pPr>
            <a:r>
              <a:rPr lang="en-US" b="1" dirty="0" smtClean="0">
                <a:latin typeface="Times New Roman" pitchFamily="18" charset="0"/>
                <a:cs typeface="Times New Roman" pitchFamily="18" charset="0"/>
              </a:rPr>
              <a:t>2. Một số thuốc có nguy cơ cao gây ADR</a:t>
            </a:r>
          </a:p>
          <a:p>
            <a:pPr>
              <a:buNone/>
            </a:pPr>
            <a:r>
              <a:rPr lang="en-US" b="1" dirty="0" smtClean="0">
                <a:latin typeface="Times New Roman" pitchFamily="18" charset="0"/>
                <a:cs typeface="Times New Roman" pitchFamily="18" charset="0"/>
              </a:rPr>
              <a:t>a. Nhóm thuốc</a:t>
            </a:r>
          </a:p>
          <a:p>
            <a:pPr>
              <a:buNone/>
            </a:pPr>
            <a:r>
              <a:rPr lang="en-US" dirty="0" smtClean="0">
                <a:latin typeface="Times New Roman" pitchFamily="18" charset="0"/>
                <a:cs typeface="Times New Roman" pitchFamily="18" charset="0"/>
              </a:rPr>
              <a:t>- Thuốc chủ vận adrenergic, dùng đường tiêm tĩnh mạch (ví dụ: adrenalin, phenylephrin, noradrenalin, dopamin, dobutamin).</a:t>
            </a:r>
          </a:p>
          <a:p>
            <a:pPr>
              <a:buFontTx/>
              <a:buChar char="-"/>
            </a:pPr>
            <a:r>
              <a:rPr lang="en-US" dirty="0" smtClean="0">
                <a:latin typeface="Times New Roman" pitchFamily="18" charset="0"/>
                <a:cs typeface="Times New Roman" pitchFamily="18" charset="0"/>
              </a:rPr>
              <a:t>Thuốc chẹn β adrenergic, dùng đường tiêm tĩnh mạch (ví dụ: propanolol, metoprolol, labetalol). </a:t>
            </a:r>
          </a:p>
          <a:p>
            <a:pPr>
              <a:buNone/>
            </a:pPr>
            <a:r>
              <a:rPr lang="en-US" dirty="0" smtClean="0">
                <a:latin typeface="Times New Roman" pitchFamily="18" charset="0"/>
                <a:cs typeface="Times New Roman" pitchFamily="18" charset="0"/>
              </a:rPr>
              <a:t>- Thuốc mê hô hấp và thuốc mê tĩnh mạch (ví dụ: propofol, ketamin).</a:t>
            </a:r>
          </a:p>
          <a:p>
            <a:pPr>
              <a:buNone/>
            </a:pPr>
            <a:r>
              <a:rPr lang="en-US" dirty="0" smtClean="0">
                <a:latin typeface="Times New Roman" pitchFamily="18" charset="0"/>
                <a:cs typeface="Times New Roman" pitchFamily="18" charset="0"/>
              </a:rPr>
              <a:t>- Thuốc chống loạn nhịp, dùng đường tiêm tĩnh mạch (ví dụ: lidocain, amiodaron).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61</a:t>
            </a:fld>
            <a:endParaRPr lang="en-US"/>
          </a:p>
        </p:txBody>
      </p:sp>
      <p:sp>
        <p:nvSpPr>
          <p:cNvPr id="4" name="Content Placeholder 3"/>
          <p:cNvSpPr>
            <a:spLocks noGrp="1"/>
          </p:cNvSpPr>
          <p:nvPr>
            <p:ph sz="quarter" idx="1"/>
          </p:nvPr>
        </p:nvSpPr>
        <p:spPr>
          <a:xfrm>
            <a:off x="609600" y="609600"/>
            <a:ext cx="8077200" cy="5410200"/>
          </a:xfrm>
        </p:spPr>
        <p:txBody>
          <a:bodyPr>
            <a:noAutofit/>
          </a:bodyPr>
          <a:lstStyle/>
          <a:p>
            <a:pPr>
              <a:buNone/>
            </a:pPr>
            <a:r>
              <a:rPr lang="en-US" sz="2800" dirty="0" smtClean="0">
                <a:latin typeface="Times New Roman" pitchFamily="18" charset="0"/>
                <a:cs typeface="Times New Roman" pitchFamily="18" charset="0"/>
              </a:rPr>
              <a:t>- Thuốc chống đông kháng vitamin K, heparin trọng lượng phân tử thấp, heparin không phân đoạn tiêm tĩnh mạch, thuốc ức chế yếu tố Xa (fondaparinux), thuốc ức chế trực tiếp thrombin (ví dụ: argatroban, lepiridin, bivalirudin), thuốc tiêu sợi huyết (ví dụ: alteplase, reteplase, tenecteplase) và thuốc chống kết tập tiểu cầu ức chế thụ thể glycoprotein IIb/IIIa (ví dụ: eptifibatid).</a:t>
            </a:r>
          </a:p>
          <a:p>
            <a:pPr>
              <a:buNone/>
            </a:pPr>
            <a:r>
              <a:rPr lang="en-US" sz="2800" dirty="0" smtClean="0">
                <a:latin typeface="Times New Roman" pitchFamily="18" charset="0"/>
                <a:cs typeface="Times New Roman" pitchFamily="18" charset="0"/>
              </a:rPr>
              <a:t>- Dung dịch làm liệt cơ tim.</a:t>
            </a:r>
          </a:p>
          <a:p>
            <a:pPr>
              <a:buNone/>
            </a:pPr>
            <a:r>
              <a:rPr lang="en-US" sz="2800" dirty="0" smtClean="0">
                <a:latin typeface="Times New Roman" pitchFamily="18" charset="0"/>
                <a:cs typeface="Times New Roman" pitchFamily="18" charset="0"/>
              </a:rPr>
              <a:t>- Hóa trị liệu sử dụng trong điều trị ung thư, dùng đường tiêm hoặc uống.</a:t>
            </a:r>
          </a:p>
          <a:p>
            <a:pPr>
              <a:buNone/>
            </a:pPr>
            <a:r>
              <a:rPr lang="en-US" sz="2800" dirty="0" smtClean="0">
                <a:latin typeface="Times New Roman" pitchFamily="18" charset="0"/>
                <a:cs typeface="Times New Roman" pitchFamily="18" charset="0"/>
              </a:rPr>
              <a:t>- Dextrose, dung dịch ưu trương (nồng độ ≥ 20%).</a:t>
            </a:r>
          </a:p>
        </p:txBody>
      </p:sp>
    </p:spTree>
  </p:cSld>
  <p:clrMapOvr>
    <a:masterClrMapping/>
  </p:clrMapOvr>
  <p:transition>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62</a:t>
            </a:fld>
            <a:endParaRPr lang="en-US"/>
          </a:p>
        </p:txBody>
      </p:sp>
      <p:sp>
        <p:nvSpPr>
          <p:cNvPr id="4" name="Content Placeholder 3"/>
          <p:cNvSpPr>
            <a:spLocks noGrp="1"/>
          </p:cNvSpPr>
          <p:nvPr>
            <p:ph sz="quarter" idx="1"/>
          </p:nvPr>
        </p:nvSpPr>
        <p:spPr>
          <a:xfrm>
            <a:off x="762000" y="838200"/>
            <a:ext cx="7924800" cy="5181600"/>
          </a:xfrm>
        </p:spPr>
        <p:txBody>
          <a:bodyPr/>
          <a:lstStyle/>
          <a:p>
            <a:pPr>
              <a:buNone/>
            </a:pPr>
            <a:r>
              <a:rPr lang="en-US" sz="2800" dirty="0" smtClean="0">
                <a:latin typeface="Times New Roman" pitchFamily="18" charset="0"/>
                <a:cs typeface="Times New Roman" pitchFamily="18" charset="0"/>
              </a:rPr>
              <a:t>- Dung dịch lọc máu trong thẩm phân phúc mạc hoặc chạy thận nhân tạo.</a:t>
            </a:r>
          </a:p>
          <a:p>
            <a:pPr>
              <a:buNone/>
            </a:pPr>
            <a:r>
              <a:rPr lang="en-US" sz="2800" dirty="0" smtClean="0">
                <a:latin typeface="Times New Roman" pitchFamily="18" charset="0"/>
                <a:cs typeface="Times New Roman" pitchFamily="18" charset="0"/>
              </a:rPr>
              <a:t>- Thuốc gây tê ngoài màng cứng (ví dụ: bupivacain).</a:t>
            </a:r>
          </a:p>
          <a:p>
            <a:pPr>
              <a:buNone/>
            </a:pPr>
            <a:r>
              <a:rPr lang="en-US" sz="2800" dirty="0" smtClean="0">
                <a:latin typeface="Times New Roman" pitchFamily="18" charset="0"/>
                <a:cs typeface="Times New Roman" pitchFamily="18" charset="0"/>
              </a:rPr>
              <a:t>- Thuốc điều trị đái tháo đường, dùng đường uống (ví dụ: metformin)</a:t>
            </a:r>
          </a:p>
          <a:p>
            <a:pPr>
              <a:buNone/>
            </a:pPr>
            <a:r>
              <a:rPr lang="en-US" sz="2800" dirty="0" smtClean="0">
                <a:latin typeface="Times New Roman" pitchFamily="18" charset="0"/>
                <a:cs typeface="Times New Roman" pitchFamily="18" charset="0"/>
              </a:rPr>
              <a:t>- Thuốc tăng co bóp cơ tim, dùng đường tiêm tĩnh mạch (ví dụ: digoxin, milrinon). </a:t>
            </a:r>
          </a:p>
          <a:p>
            <a:endParaRPr lang="en-US" sz="2800" dirty="0" smtClean="0"/>
          </a:p>
          <a:p>
            <a:endParaRPr lang="en-US" dirty="0"/>
          </a:p>
        </p:txBody>
      </p:sp>
    </p:spTree>
  </p:cSld>
  <p:clrMapOvr>
    <a:masterClrMapping/>
  </p:clrMapOvr>
  <p:transition>
    <p:wheel spokes="2"/>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63</a:t>
            </a:fld>
            <a:endParaRPr lang="en-US"/>
          </a:p>
        </p:txBody>
      </p:sp>
      <p:sp>
        <p:nvSpPr>
          <p:cNvPr id="4" name="Content Placeholder 3"/>
          <p:cNvSpPr>
            <a:spLocks noGrp="1"/>
          </p:cNvSpPr>
          <p:nvPr>
            <p:ph sz="quarter" idx="1"/>
          </p:nvPr>
        </p:nvSpPr>
        <p:spPr>
          <a:xfrm>
            <a:off x="609600" y="381000"/>
            <a:ext cx="8077200" cy="5638800"/>
          </a:xfrm>
        </p:spPr>
        <p:txBody>
          <a:bodyPr>
            <a:normAutofit/>
          </a:bodyPr>
          <a:lstStyle/>
          <a:p>
            <a:pPr>
              <a:buNone/>
            </a:pPr>
            <a:r>
              <a:rPr lang="en-US" sz="2800" dirty="0" smtClean="0">
                <a:latin typeface="Times New Roman" pitchFamily="18" charset="0"/>
                <a:cs typeface="Times New Roman" pitchFamily="18" charset="0"/>
              </a:rPr>
              <a:t>- Thuốc được bào chế dạng liposom và dạng bào chế qui ước tương ứng (ví dụ: amphotericin B dạng liposom).</a:t>
            </a:r>
          </a:p>
          <a:p>
            <a:pPr>
              <a:buNone/>
            </a:pPr>
            <a:r>
              <a:rPr lang="en-US" sz="2800" dirty="0" smtClean="0">
                <a:latin typeface="Times New Roman" pitchFamily="18" charset="0"/>
                <a:cs typeface="Times New Roman" pitchFamily="18" charset="0"/>
              </a:rPr>
              <a:t>- Thuốc an thần, dùng đường tiêm tĩnh mạch (ví dụ: midazolam).</a:t>
            </a:r>
          </a:p>
          <a:p>
            <a:pPr>
              <a:buNone/>
            </a:pPr>
            <a:r>
              <a:rPr lang="en-US" sz="2800" dirty="0" smtClean="0">
                <a:latin typeface="Times New Roman" pitchFamily="18" charset="0"/>
                <a:cs typeface="Times New Roman" pitchFamily="18" charset="0"/>
              </a:rPr>
              <a:t>- Thuốc an thần, dùng đường uống, cho trẻ em (ví dụ: cloral hyrat).</a:t>
            </a:r>
          </a:p>
          <a:p>
            <a:pPr>
              <a:buNone/>
            </a:pPr>
            <a:r>
              <a:rPr lang="en-US" sz="2800" dirty="0" smtClean="0">
                <a:latin typeface="Times New Roman" pitchFamily="18" charset="0"/>
                <a:cs typeface="Times New Roman" pitchFamily="18" charset="0"/>
              </a:rPr>
              <a:t>- Opioid dùng trong gây mê hoặc giảm đau, dùng đường tiêm tĩnh mạch, hệ trị liệu qua da hoặc dùng đường uống.</a:t>
            </a:r>
          </a:p>
          <a:p>
            <a:pPr>
              <a:buNone/>
            </a:pPr>
            <a:r>
              <a:rPr lang="en-US" sz="2800" dirty="0" smtClean="0">
                <a:latin typeface="Times New Roman" pitchFamily="18" charset="0"/>
                <a:cs typeface="Times New Roman" pitchFamily="18" charset="0"/>
              </a:rPr>
              <a:t>- Thuốc phong bế dẫn truyền thần kinh - cơ (ví dụ: succinylcholin, rocuronium, vecuronium).</a:t>
            </a:r>
          </a:p>
        </p:txBody>
      </p:sp>
    </p:spTree>
  </p:cSld>
  <p:clrMapOvr>
    <a:masterClrMapping/>
  </p:clrMapOvr>
  <p:transition>
    <p:wheel spokes="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64</a:t>
            </a:fld>
            <a:endParaRPr lang="en-US"/>
          </a:p>
        </p:txBody>
      </p:sp>
      <p:sp>
        <p:nvSpPr>
          <p:cNvPr id="4" name="Content Placeholder 3"/>
          <p:cNvSpPr>
            <a:spLocks noGrp="1"/>
          </p:cNvSpPr>
          <p:nvPr>
            <p:ph sz="quarter" idx="1"/>
          </p:nvPr>
        </p:nvSpPr>
        <p:spPr>
          <a:xfrm>
            <a:off x="381000" y="457200"/>
            <a:ext cx="8229600" cy="5334000"/>
          </a:xfrm>
        </p:spPr>
        <p:txBody>
          <a:bodyPr>
            <a:normAutofit/>
          </a:bodyPr>
          <a:lstStyle/>
          <a:p>
            <a:pPr>
              <a:buNone/>
            </a:pPr>
            <a:r>
              <a:rPr lang="en-US" sz="2800" dirty="0" smtClean="0">
                <a:latin typeface="Times New Roman" pitchFamily="18" charset="0"/>
                <a:cs typeface="Times New Roman" pitchFamily="18" charset="0"/>
              </a:rPr>
              <a:t>- Thuốc cản quang, dùng đường tiêm.</a:t>
            </a:r>
          </a:p>
          <a:p>
            <a:pPr>
              <a:buNone/>
            </a:pPr>
            <a:r>
              <a:rPr lang="en-US" sz="2800" dirty="0" smtClean="0">
                <a:latin typeface="Times New Roman" pitchFamily="18" charset="0"/>
                <a:cs typeface="Times New Roman" pitchFamily="18" charset="0"/>
              </a:rPr>
              <a:t>- Chế phẩm nuôi dưỡng ngoài đường tiêu hóa.</a:t>
            </a:r>
          </a:p>
          <a:p>
            <a:pPr>
              <a:buFontTx/>
              <a:buChar char="-"/>
            </a:pPr>
            <a:r>
              <a:rPr lang="en-US" sz="2800" dirty="0" smtClean="0">
                <a:latin typeface="Times New Roman" pitchFamily="18" charset="0"/>
                <a:cs typeface="Times New Roman" pitchFamily="18" charset="0"/>
              </a:rPr>
              <a:t>Natri clorid, dùng đường tiêm, dung dịch ưu trương (nồng độ &gt; 0,9%). </a:t>
            </a:r>
          </a:p>
          <a:p>
            <a:pPr>
              <a:buNone/>
            </a:pPr>
            <a:r>
              <a:rPr lang="en-US" sz="2800" dirty="0" smtClean="0">
                <a:latin typeface="Times New Roman" pitchFamily="18" charset="0"/>
                <a:cs typeface="Times New Roman" pitchFamily="18" charset="0"/>
              </a:rPr>
              <a:t>- Nước vô khuẩn để pha tiêm, truyền và rửa vết thương (kèm theo chai) có thể tích từ 100 mL trở lên.</a:t>
            </a:r>
          </a:p>
          <a:p>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65</a:t>
            </a:fld>
            <a:endParaRPr lang="en-US"/>
          </a:p>
        </p:txBody>
      </p:sp>
      <p:sp>
        <p:nvSpPr>
          <p:cNvPr id="4" name="Content Placeholder 3"/>
          <p:cNvSpPr>
            <a:spLocks noGrp="1"/>
          </p:cNvSpPr>
          <p:nvPr>
            <p:ph sz="quarter" idx="1"/>
          </p:nvPr>
        </p:nvSpPr>
        <p:spPr>
          <a:xfrm>
            <a:off x="609600" y="533400"/>
            <a:ext cx="8077200" cy="5486400"/>
          </a:xfrm>
        </p:spPr>
        <p:txBody>
          <a:bodyPr>
            <a:noAutofit/>
          </a:bodyPr>
          <a:lstStyle/>
          <a:p>
            <a:pPr>
              <a:buNone/>
            </a:pPr>
            <a:r>
              <a:rPr lang="en-US" sz="3200" b="1" dirty="0" smtClean="0">
                <a:latin typeface="Times New Roman" pitchFamily="18" charset="0"/>
                <a:cs typeface="Times New Roman" pitchFamily="18" charset="0"/>
              </a:rPr>
              <a:t>b. Các thuốc cụ thể</a:t>
            </a:r>
          </a:p>
          <a:p>
            <a:pPr>
              <a:buNone/>
            </a:pPr>
            <a:r>
              <a:rPr lang="en-US" sz="3200" dirty="0" smtClean="0">
                <a:latin typeface="Times New Roman" pitchFamily="18" charset="0"/>
                <a:cs typeface="Times New Roman" pitchFamily="18" charset="0"/>
              </a:rPr>
              <a:t>- Colchicin, dùng đường tiêm. </a:t>
            </a:r>
          </a:p>
          <a:p>
            <a:pPr>
              <a:buNone/>
            </a:pPr>
            <a:r>
              <a:rPr lang="en-US" sz="3200" dirty="0" smtClean="0">
                <a:latin typeface="Times New Roman" pitchFamily="18" charset="0"/>
                <a:cs typeface="Times New Roman" pitchFamily="18" charset="0"/>
              </a:rPr>
              <a:t>- Epoprostenol, dùng đường tiêm tĩnh mạch.</a:t>
            </a:r>
          </a:p>
          <a:p>
            <a:pPr>
              <a:buNone/>
            </a:pPr>
            <a:r>
              <a:rPr lang="en-US" sz="3200" dirty="0" smtClean="0">
                <a:latin typeface="Times New Roman" pitchFamily="18" charset="0"/>
                <a:cs typeface="Times New Roman" pitchFamily="18" charset="0"/>
              </a:rPr>
              <a:t>- Insulin, dùng đường tiêm dưới da và tiêm tĩnh mạch.</a:t>
            </a:r>
          </a:p>
          <a:p>
            <a:pPr>
              <a:buNone/>
            </a:pPr>
            <a:r>
              <a:rPr lang="en-US" sz="3200" dirty="0" smtClean="0">
                <a:latin typeface="Times New Roman" pitchFamily="18" charset="0"/>
                <a:cs typeface="Times New Roman" pitchFamily="18" charset="0"/>
              </a:rPr>
              <a:t>- Magie sulfat, dùng đường tiêm.</a:t>
            </a:r>
          </a:p>
          <a:p>
            <a:pPr>
              <a:buFontTx/>
              <a:buChar char="-"/>
            </a:pPr>
            <a:r>
              <a:rPr lang="en-US" sz="3200" dirty="0" smtClean="0">
                <a:latin typeface="Times New Roman" pitchFamily="18" charset="0"/>
                <a:cs typeface="Times New Roman" pitchFamily="18" charset="0"/>
              </a:rPr>
              <a:t>Các thuốc ung thư dùng đường uống được sử dụng với chỉ định không phải điều trị ung thư.</a:t>
            </a:r>
          </a:p>
          <a:p>
            <a:pPr>
              <a:buNone/>
            </a:pPr>
            <a:r>
              <a:rPr lang="en-US" sz="3200" dirty="0" smtClean="0">
                <a:latin typeface="Times New Roman" pitchFamily="18" charset="0"/>
                <a:cs typeface="Times New Roman" pitchFamily="18" charset="0"/>
              </a:rPr>
              <a:t> </a:t>
            </a:r>
            <a:endParaRPr lang="en-US" sz="3200" dirty="0"/>
          </a:p>
        </p:txBody>
      </p:sp>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FEE51F-16DE-41F0-B042-F1F4E7362DA5}" type="slidenum">
              <a:rPr lang="en-US" smtClean="0"/>
              <a:pPr/>
              <a:t>66</a:t>
            </a:fld>
            <a:endParaRPr lang="en-US"/>
          </a:p>
        </p:txBody>
      </p:sp>
      <p:sp>
        <p:nvSpPr>
          <p:cNvPr id="4" name="Content Placeholder 3"/>
          <p:cNvSpPr>
            <a:spLocks noGrp="1"/>
          </p:cNvSpPr>
          <p:nvPr>
            <p:ph sz="quarter" idx="1"/>
          </p:nvPr>
        </p:nvSpPr>
        <p:spPr>
          <a:xfrm>
            <a:off x="609600" y="762000"/>
            <a:ext cx="8077200" cy="5257800"/>
          </a:xfrm>
        </p:spPr>
        <p:txBody>
          <a:bodyPr/>
          <a:lstStyle/>
          <a:p>
            <a:pPr>
              <a:buNone/>
            </a:pPr>
            <a:r>
              <a:rPr lang="en-US" sz="3200" dirty="0" smtClean="0">
                <a:latin typeface="Times New Roman" pitchFamily="18" charset="0"/>
                <a:cs typeface="Times New Roman" pitchFamily="18" charset="0"/>
              </a:rPr>
              <a:t>- Oxytocin, dùng đường tiêm tĩnh mạch.</a:t>
            </a:r>
          </a:p>
          <a:p>
            <a:pPr>
              <a:buNone/>
            </a:pPr>
            <a:r>
              <a:rPr lang="en-US" sz="3200" dirty="0" smtClean="0">
                <a:latin typeface="Times New Roman" pitchFamily="18" charset="0"/>
                <a:cs typeface="Times New Roman" pitchFamily="18" charset="0"/>
              </a:rPr>
              <a:t>- Natri nitroprussid, dùng đường tiêm.</a:t>
            </a:r>
          </a:p>
          <a:p>
            <a:pPr>
              <a:buNone/>
            </a:pPr>
            <a:r>
              <a:rPr lang="en-US" sz="3200" dirty="0" smtClean="0">
                <a:latin typeface="Times New Roman" pitchFamily="18" charset="0"/>
                <a:cs typeface="Times New Roman" pitchFamily="18" charset="0"/>
              </a:rPr>
              <a:t>- Kali chlorid dung dịch đậm đặc, dùng đường tiêm.</a:t>
            </a:r>
          </a:p>
          <a:p>
            <a:pPr>
              <a:buNone/>
            </a:pPr>
            <a:r>
              <a:rPr lang="en-US" sz="3200" dirty="0" smtClean="0">
                <a:latin typeface="Times New Roman" pitchFamily="18" charset="0"/>
                <a:cs typeface="Times New Roman" pitchFamily="18" charset="0"/>
              </a:rPr>
              <a:t>- Kali phosphat, dùng đường tiêm.</a:t>
            </a:r>
          </a:p>
          <a:p>
            <a:pPr>
              <a:buNone/>
            </a:pPr>
            <a:r>
              <a:rPr lang="en-US" sz="3200" dirty="0" smtClean="0">
                <a:latin typeface="Times New Roman" pitchFamily="18" charset="0"/>
                <a:cs typeface="Times New Roman" pitchFamily="18" charset="0"/>
              </a:rPr>
              <a:t>- Promethazin, dùng đường tiêm tĩnh mạch.</a:t>
            </a:r>
          </a:p>
          <a:p>
            <a:pPr>
              <a:buNone/>
            </a:pPr>
            <a:r>
              <a:rPr lang="en-US" sz="3200" dirty="0" smtClean="0">
                <a:latin typeface="Times New Roman" pitchFamily="18" charset="0"/>
                <a:cs typeface="Times New Roman" pitchFamily="18" charset="0"/>
              </a:rPr>
              <a:t>- Vasopressin dùng đường tiêm tĩnh mạch hoặc tiêm trong xương.</a:t>
            </a:r>
          </a:p>
          <a:p>
            <a:pPr>
              <a:buNone/>
            </a:pPr>
            <a:r>
              <a:rPr lang="en-US" sz="3200" dirty="0" smtClean="0"/>
              <a:t>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4FEE51F-16DE-41F0-B042-F1F4E7362DA5}" type="slidenum">
              <a:rPr lang="en-US" smtClean="0"/>
              <a:pPr/>
              <a:t>67</a:t>
            </a:fld>
            <a:endParaRPr lang="en-US"/>
          </a:p>
        </p:txBody>
      </p:sp>
      <p:sp>
        <p:nvSpPr>
          <p:cNvPr id="4" name="Content Placeholder 3"/>
          <p:cNvSpPr>
            <a:spLocks noGrp="1"/>
          </p:cNvSpPr>
          <p:nvPr>
            <p:ph sz="quarter" idx="1"/>
          </p:nvPr>
        </p:nvSpPr>
        <p:spPr>
          <a:xfrm>
            <a:off x="685800" y="304800"/>
            <a:ext cx="8305800" cy="6324600"/>
          </a:xfrm>
          <a:blipFill>
            <a:blip r:embed="rId2" r:link="rId3" cstate="print"/>
            <a:stretch>
              <a:fillRect/>
            </a:stretch>
          </a:blipFill>
        </p:spPr>
        <p:txBody>
          <a:bodyPr/>
          <a:lstStyle/>
          <a:p>
            <a:pPr>
              <a:buNone/>
            </a:pPr>
            <a:endParaRPr lang="en-US" dirty="0" smtClean="0"/>
          </a:p>
          <a:p>
            <a:pPr>
              <a:buNone/>
            </a:pPr>
            <a:endParaRPr lang="en-US" dirty="0" smtClean="0"/>
          </a:p>
          <a:p>
            <a:pPr>
              <a:buNone/>
            </a:pPr>
            <a:endParaRPr lang="en-US" dirty="0" smtClean="0"/>
          </a:p>
          <a:p>
            <a:pPr algn="ctr">
              <a:buNone/>
            </a:pPr>
            <a:r>
              <a:rPr lang="en-US" sz="4000" b="1" i="1" dirty="0" smtClean="0">
                <a:latin typeface="Tahoma" pitchFamily="34" charset="0"/>
                <a:ea typeface="Tahoma" pitchFamily="34" charset="0"/>
                <a:cs typeface="Tahoma" pitchFamily="34" charset="0"/>
              </a:rPr>
              <a:t>Xin chân thành cảm ơn quý vị đã lắng nghe!</a:t>
            </a:r>
            <a:endParaRPr lang="en-US" sz="4000" b="1" i="1" dirty="0">
              <a:latin typeface="Tahoma" pitchFamily="34" charset="0"/>
              <a:ea typeface="Tahoma" pitchFamily="34" charset="0"/>
              <a:cs typeface="Tahoma" pitchFamily="34" charset="0"/>
            </a:endParaRPr>
          </a:p>
        </p:txBody>
      </p:sp>
      <p:pic>
        <p:nvPicPr>
          <p:cNvPr id="65538" name="Picture 2" descr="Kết quả hình ảnh cho cảm ơn đã lắng nghe"/>
          <p:cNvPicPr>
            <a:picLocks noChangeAspect="1" noChangeArrowheads="1"/>
          </p:cNvPicPr>
          <p:nvPr/>
        </p:nvPicPr>
        <p:blipFill>
          <a:blip r:embed="rId4" cstate="print"/>
          <a:srcRect/>
          <a:stretch>
            <a:fillRect/>
          </a:stretch>
        </p:blipFill>
        <p:spPr bwMode="auto">
          <a:xfrm>
            <a:off x="1600200" y="3048000"/>
            <a:ext cx="4953000" cy="2819400"/>
          </a:xfrm>
          <a:prstGeom prst="rect">
            <a:avLst/>
          </a:prstGeom>
          <a:noFill/>
        </p:spPr>
      </p:pic>
      <p:pic>
        <p:nvPicPr>
          <p:cNvPr id="6" name="Picture 5" descr="Kết quả hình ảnh cho hình động chữ thập đỏ"/>
          <p:cNvPicPr>
            <a:picLocks noChangeAspect="1" noChangeArrowheads="1"/>
          </p:cNvPicPr>
          <p:nvPr/>
        </p:nvPicPr>
        <p:blipFill>
          <a:blip r:embed="rId5" cstate="print"/>
          <a:srcRect/>
          <a:stretch>
            <a:fillRect/>
          </a:stretch>
        </p:blipFill>
        <p:spPr bwMode="auto">
          <a:xfrm>
            <a:off x="6781800" y="2590800"/>
            <a:ext cx="2086080" cy="1752600"/>
          </a:xfrm>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33400"/>
            <a:ext cx="8077200" cy="5486400"/>
          </a:xfrm>
        </p:spPr>
        <p:txBody>
          <a:bodyPr>
            <a:normAutofit/>
          </a:bodyPr>
          <a:lstStyle/>
          <a:p>
            <a:pPr>
              <a:buNone/>
            </a:pPr>
            <a:r>
              <a:rPr lang="en-US" sz="3200" dirty="0" smtClean="0"/>
              <a:t>		</a:t>
            </a:r>
            <a:r>
              <a:rPr lang="vi-VN" sz="3200" dirty="0" smtClean="0"/>
              <a:t>Trong đó</a:t>
            </a:r>
            <a:r>
              <a:rPr lang="en-US" sz="3200" dirty="0" smtClean="0"/>
              <a:t>:</a:t>
            </a:r>
          </a:p>
          <a:p>
            <a:pPr lvl="1"/>
            <a:r>
              <a:rPr lang="vi-VN" sz="3000" dirty="0" smtClean="0"/>
              <a:t>8337 báo cáo được gửi từ các cơ sở khám, chữa bệnh</a:t>
            </a:r>
            <a:r>
              <a:rPr lang="en-US" sz="3000" dirty="0" smtClean="0"/>
              <a:t>.</a:t>
            </a:r>
          </a:p>
          <a:p>
            <a:pPr lvl="1"/>
            <a:r>
              <a:rPr lang="vi-VN" sz="3000" dirty="0" smtClean="0"/>
              <a:t>1417 báo cáo ADR xảy ra trên lãnh thổ Việt Nam từ các đơn vị sản xuất, kinh doanh dược phẩm. </a:t>
            </a:r>
            <a:endParaRPr lang="en-US" sz="3000" dirty="0" smtClean="0"/>
          </a:p>
          <a:p>
            <a:pPr lvl="1"/>
            <a:r>
              <a:rPr lang="vi-VN" sz="3000" dirty="0" smtClean="0"/>
              <a:t>Tổng số báo cáo nghiêm trọng là 3696 (chiếm 38,2% tổng số báo cáo được ghi nhận).</a:t>
            </a:r>
            <a:endParaRPr lang="en-US" sz="3000" dirty="0"/>
          </a:p>
        </p:txBody>
      </p:sp>
      <p:sp>
        <p:nvSpPr>
          <p:cNvPr id="4" name="Slide Number Placeholder 3"/>
          <p:cNvSpPr>
            <a:spLocks noGrp="1"/>
          </p:cNvSpPr>
          <p:nvPr>
            <p:ph type="sldNum" sz="quarter" idx="12"/>
          </p:nvPr>
        </p:nvSpPr>
        <p:spPr/>
        <p:txBody>
          <a:bodyPr/>
          <a:lstStyle/>
          <a:p>
            <a:fld id="{24FEE51F-16DE-41F0-B042-F1F4E7362DA5}" type="slidenum">
              <a:rPr lang="en-US" smtClean="0"/>
              <a:pPr/>
              <a:t>7</a:t>
            </a:fld>
            <a:endParaRPr lang="en-US"/>
          </a:p>
        </p:txBody>
      </p:sp>
      <p:sp>
        <p:nvSpPr>
          <p:cNvPr id="45058"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ình ảnh có liên quan"/>
          <p:cNvPicPr>
            <a:picLocks noChangeAspect="1" noChangeArrowheads="1"/>
          </p:cNvPicPr>
          <p:nvPr/>
        </p:nvPicPr>
        <p:blipFill>
          <a:blip r:embed="rId2" cstate="print"/>
          <a:srcRect/>
          <a:stretch>
            <a:fillRect/>
          </a:stretch>
        </p:blipFill>
        <p:spPr bwMode="auto">
          <a:xfrm>
            <a:off x="0" y="381000"/>
            <a:ext cx="1600200" cy="112268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4FEE51F-16DE-41F0-B042-F1F4E7362DA5}" type="slidenum">
              <a:rPr lang="en-US" smtClean="0"/>
              <a:pPr/>
              <a:t>8</a:t>
            </a:fld>
            <a:endParaRPr lang="en-US"/>
          </a:p>
        </p:txBody>
      </p:sp>
      <p:sp>
        <p:nvSpPr>
          <p:cNvPr id="4" name="Content Placeholder 3"/>
          <p:cNvSpPr>
            <a:spLocks noGrp="1"/>
          </p:cNvSpPr>
          <p:nvPr>
            <p:ph sz="quarter" idx="1"/>
          </p:nvPr>
        </p:nvSpPr>
        <p:spPr/>
        <p:txBody>
          <a:bodyPr/>
          <a:lstStyle/>
          <a:p>
            <a:endParaRPr lang="en-US"/>
          </a:p>
        </p:txBody>
      </p:sp>
      <p:pic>
        <p:nvPicPr>
          <p:cNvPr id="30722" name="Picture 2" descr="http://magazine.canhgiacduoc.org.vn/Uploads/Tinymce/BanTin4.2017/so4.2017.Bai3.Hinh2.png"/>
          <p:cNvPicPr>
            <a:picLocks noChangeAspect="1" noChangeArrowheads="1"/>
          </p:cNvPicPr>
          <p:nvPr/>
        </p:nvPicPr>
        <p:blipFill>
          <a:blip r:embed="rId2" cstate="print"/>
          <a:srcRect/>
          <a:stretch>
            <a:fillRect/>
          </a:stretch>
        </p:blipFill>
        <p:spPr bwMode="auto">
          <a:xfrm>
            <a:off x="949287" y="457200"/>
            <a:ext cx="7204113" cy="6101444"/>
          </a:xfrm>
          <a:prstGeom prst="rect">
            <a:avLst/>
          </a:prstGeom>
          <a:noFill/>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4FEE51F-16DE-41F0-B042-F1F4E7362DA5}" type="slidenum">
              <a:rPr lang="en-US" smtClean="0"/>
              <a:pPr/>
              <a:t>9</a:t>
            </a:fld>
            <a:endParaRPr lang="en-US"/>
          </a:p>
        </p:txBody>
      </p:sp>
      <p:sp>
        <p:nvSpPr>
          <p:cNvPr id="4" name="Content Placeholder 3"/>
          <p:cNvSpPr>
            <a:spLocks noGrp="1"/>
          </p:cNvSpPr>
          <p:nvPr>
            <p:ph sz="quarter" idx="1"/>
          </p:nvPr>
        </p:nvSpPr>
        <p:spPr/>
        <p:txBody>
          <a:bodyPr/>
          <a:lstStyle/>
          <a:p>
            <a:endParaRPr lang="en-US"/>
          </a:p>
        </p:txBody>
      </p:sp>
      <p:pic>
        <p:nvPicPr>
          <p:cNvPr id="63492" name="Picture 4" descr="http://magazine.canhgiacduoc.org.vn/Uploads/Tinymce/BanTin4.2017/so4.2017.Bai3.Bang2.png"/>
          <p:cNvPicPr>
            <a:picLocks noChangeAspect="1" noChangeArrowheads="1"/>
          </p:cNvPicPr>
          <p:nvPr/>
        </p:nvPicPr>
        <p:blipFill>
          <a:blip r:embed="rId2" cstate="print"/>
          <a:srcRect/>
          <a:stretch>
            <a:fillRect/>
          </a:stretch>
        </p:blipFill>
        <p:spPr bwMode="auto">
          <a:xfrm>
            <a:off x="533401" y="533400"/>
            <a:ext cx="8126814" cy="5638800"/>
          </a:xfrm>
          <a:prstGeom prst="rect">
            <a:avLst/>
          </a:prstGeom>
          <a:noFill/>
        </p:spPr>
      </p:pic>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400</TotalTime>
  <Words>5010</Words>
  <Application>Microsoft Office PowerPoint</Application>
  <PresentationFormat>On-screen Show (4:3)</PresentationFormat>
  <Paragraphs>380</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Equity</vt:lpstr>
      <vt:lpstr> TẬP HUẤN BÁO CÁO ADR CHO CÁN BỘ Y TẾ    Thuyết trình viên: Phạm Văn Đức</vt:lpstr>
      <vt:lpstr>TẬP HUẤN BÁO CÁO ADR CHO CÁN BỘ Y TẾ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GIÁM SÁT PHẢN ỨNG CÓ HẠI CỦA THUỐC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HƯỚNG DẪN BÁO CÁO PHẢN ỨNG CÓ HẠI CỦA THUỐC</vt:lpstr>
      <vt:lpstr>PowerPoint Presentation</vt:lpstr>
      <vt:lpstr>PowerPoint Presentation</vt:lpstr>
      <vt:lpstr>PowerPoint Presentation</vt:lpstr>
      <vt:lpstr>PowerPoint Presentation</vt:lpstr>
      <vt:lpstr>PowerPoint Presentation</vt:lpstr>
      <vt:lpstr>      4. Hướng dẫn điền mẫu báo cáo phản ứng có hại của thuốc  </vt:lpstr>
      <vt:lpstr>PowerPoint Presentation</vt:lpstr>
      <vt:lpstr>PowerPoint Presentation</vt:lpstr>
      <vt:lpstr>PowerPoint Presentation</vt:lpstr>
      <vt:lpstr>PowerPoint Presentation</vt:lpstr>
      <vt:lpstr>Thông tin về phản ứng có hại </vt:lpstr>
      <vt:lpstr>Thông tin về phản ứng có hại </vt:lpstr>
      <vt:lpstr>Thông tin về phản ứng có hại </vt:lpstr>
      <vt:lpstr>Thông tin về thuốc nghi ngờ gây ADR  </vt:lpstr>
      <vt:lpstr>Thông tin về thuốc nghi ngờ gây ADR</vt:lpstr>
      <vt:lpstr>Thông tin về thuốc nghi ngờ gây ADR</vt:lpstr>
      <vt:lpstr>Thông tin về thuốc nghi ngờ gây ADR</vt:lpstr>
      <vt:lpstr>Phần đánh giá ADR của đơn vị  </vt:lpstr>
      <vt:lpstr>Thông tin về người báo cáo  </vt:lpstr>
      <vt:lpstr>Thông tin về người báo cáo  </vt:lpstr>
      <vt:lpstr>5. Hình thức gửi báo cáo ADR </vt:lpstr>
      <vt:lpstr>PowerPoint Presentation</vt:lpstr>
      <vt:lpstr>III. MỘT SỐ BIỂU HIỆN LÂM SÀNG VÀ CẬN LÂM SÀNG BẤT THƯỜNG CÓ THỂ LIÊN QUAN ĐẾN PHẢN ỨNG CÓ HẠI CỦA THUỐC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DANH SÁCH MỘT SỐ ĐỐI TƯỢNG NGƯỜI BỆNH VÀ THUỐC CÓ NGUY CƠ CAO XUẤT HIỆN ADR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DAOHANH</cp:lastModifiedBy>
  <cp:revision>50</cp:revision>
  <cp:lastPrinted>2018-07-23T09:30:25Z</cp:lastPrinted>
  <dcterms:created xsi:type="dcterms:W3CDTF">2018-03-13T06:01:40Z</dcterms:created>
  <dcterms:modified xsi:type="dcterms:W3CDTF">2018-07-23T09:30:33Z</dcterms:modified>
</cp:coreProperties>
</file>