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2.jpg" ContentType="image/jpg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9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8FE3C-D21A-4E38-8C1B-94E51A2223A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0558-B789-4AB9-9A82-1B688D93B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9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473EE1-2BBA-4C49-803B-FC58A1F305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0" y="4338638"/>
            <a:ext cx="5076825" cy="4106862"/>
          </a:xfrm>
          <a:noFill/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2C5B4-9541-4CC0-ACFA-057CA20B15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31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8C85AE-9456-4EBD-AF1F-7B9DBD8E67D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/>
              <a:t>Hiện có 2 đường sử dụng thuốc chính là tại chỗ và toàn thân.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11D201-6C31-4CF4-AE81-B9DAD114F702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832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E71AA-C5E4-4BAB-BB68-698592E61B1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C2C5B4-9541-4CC0-ACFA-057CA20B15A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8D36C-A497-4AF9-98C5-D06AE7C605F7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C615C7-4A3B-4D49-8CD5-0F11B62864C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COPD hay </a:t>
            </a:r>
            <a:r>
              <a:rPr lang="en-US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phổi</a:t>
            </a:r>
            <a:r>
              <a:rPr lang="en-US" baseline="0" dirty="0"/>
              <a:t> </a:t>
            </a:r>
            <a:r>
              <a:rPr lang="en-US" baseline="0" dirty="0" err="1"/>
              <a:t>tắc</a:t>
            </a:r>
            <a:r>
              <a:rPr lang="en-US" baseline="0" dirty="0"/>
              <a:t> </a:t>
            </a:r>
            <a:r>
              <a:rPr lang="en-US" baseline="0" dirty="0" err="1"/>
              <a:t>nghẽn</a:t>
            </a:r>
            <a:r>
              <a:rPr lang="en-US" baseline="0" dirty="0"/>
              <a:t> </a:t>
            </a:r>
            <a:r>
              <a:rPr lang="en-US" baseline="0" dirty="0" err="1"/>
              <a:t>mạn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sz="1200" dirty="0" err="1">
                <a:solidFill>
                  <a:schemeClr val="bg1"/>
                </a:solidFill>
              </a:rPr>
              <a:t>đã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trở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thành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một</a:t>
            </a:r>
            <a:r>
              <a:rPr lang="en-US" sz="1200" dirty="0">
                <a:solidFill>
                  <a:schemeClr val="bg1"/>
                </a:solidFill>
              </a:rPr>
              <a:t> trong </a:t>
            </a:r>
            <a:r>
              <a:rPr lang="en-US" sz="1200" dirty="0" err="1">
                <a:solidFill>
                  <a:schemeClr val="bg1"/>
                </a:solidFill>
              </a:rPr>
              <a:t>những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vấn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đề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sức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khỏe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nghiêm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trọng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trên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toàn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thế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giới</a:t>
            </a:r>
            <a:r>
              <a:rPr lang="en-US" sz="1200" baseline="0" dirty="0">
                <a:solidFill>
                  <a:schemeClr val="bg1"/>
                </a:solidFill>
              </a:rPr>
              <a:t>,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với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ước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tính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khoảng</a:t>
            </a:r>
            <a:r>
              <a:rPr lang="en-US" sz="1200" baseline="0" dirty="0">
                <a:solidFill>
                  <a:schemeClr val="bg1"/>
                </a:solidFill>
              </a:rPr>
              <a:t> 300 </a:t>
            </a:r>
            <a:r>
              <a:rPr lang="en-US" sz="1200" baseline="0" dirty="0" err="1">
                <a:solidFill>
                  <a:schemeClr val="bg1"/>
                </a:solidFill>
              </a:rPr>
              <a:t>triệu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người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mắc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bệnh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trên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toàn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thế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giới</a:t>
            </a:r>
            <a:r>
              <a:rPr lang="en-US" sz="1200" baseline="0" dirty="0">
                <a:solidFill>
                  <a:schemeClr val="bg1"/>
                </a:solidFill>
              </a:rPr>
              <a:t> (</a:t>
            </a:r>
            <a:r>
              <a:rPr lang="en-US" sz="1200" baseline="0" dirty="0" err="1">
                <a:solidFill>
                  <a:schemeClr val="bg1"/>
                </a:solidFill>
              </a:rPr>
              <a:t>tương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đương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với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dân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số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của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Mỹ</a:t>
            </a:r>
            <a:r>
              <a:rPr lang="en-US" sz="1200" baseline="0" dirty="0">
                <a:solidFill>
                  <a:schemeClr val="bg1"/>
                </a:solidFill>
              </a:rPr>
              <a:t>). </a:t>
            </a:r>
            <a:r>
              <a:rPr lang="en-US" sz="1200" baseline="0" dirty="0" err="1">
                <a:solidFill>
                  <a:schemeClr val="bg1"/>
                </a:solidFill>
              </a:rPr>
              <a:t>Tuy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nhiên</a:t>
            </a:r>
            <a:r>
              <a:rPr lang="en-US" sz="1200" baseline="0" dirty="0">
                <a:solidFill>
                  <a:schemeClr val="bg1"/>
                </a:solidFill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</a:rPr>
              <a:t>gần</a:t>
            </a:r>
            <a:r>
              <a:rPr lang="en-US" sz="1200" baseline="0" dirty="0">
                <a:solidFill>
                  <a:schemeClr val="bg1"/>
                </a:solidFill>
              </a:rPr>
              <a:t> 80% trong </a:t>
            </a:r>
            <a:r>
              <a:rPr lang="en-US" sz="1200" baseline="0" dirty="0" err="1">
                <a:solidFill>
                  <a:schemeClr val="bg1"/>
                </a:solidFill>
              </a:rPr>
              <a:t>số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đó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vẫn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là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phần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chìm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của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tảng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băng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và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chưa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được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chẩn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đoán</a:t>
            </a:r>
            <a:r>
              <a:rPr lang="en-US" sz="1200" baseline="0" dirty="0">
                <a:solidFill>
                  <a:schemeClr val="bg1"/>
                </a:solidFill>
              </a:rPr>
              <a:t> COPD </a:t>
            </a:r>
            <a:r>
              <a:rPr lang="en-US" sz="1200" baseline="0" dirty="0" err="1">
                <a:solidFill>
                  <a:schemeClr val="bg1"/>
                </a:solidFill>
              </a:rPr>
              <a:t>theo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một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khảo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sát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diễn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ra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tại</a:t>
            </a:r>
            <a:r>
              <a:rPr lang="en-US" sz="1200" baseline="0" dirty="0">
                <a:solidFill>
                  <a:schemeClr val="bg1"/>
                </a:solidFill>
              </a:rPr>
              <a:t> 27 </a:t>
            </a:r>
            <a:r>
              <a:rPr lang="en-US" sz="1200" baseline="0" dirty="0" err="1">
                <a:solidFill>
                  <a:schemeClr val="bg1"/>
                </a:solidFill>
              </a:rPr>
              <a:t>quốc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gia</a:t>
            </a:r>
            <a:r>
              <a:rPr lang="en-US" sz="1200" baseline="0" dirty="0">
                <a:solidFill>
                  <a:schemeClr val="bg1"/>
                </a:solidFill>
              </a:rPr>
              <a:t> bao </a:t>
            </a:r>
            <a:r>
              <a:rPr lang="en-US" sz="1200" baseline="0" dirty="0" err="1">
                <a:solidFill>
                  <a:schemeClr val="bg1"/>
                </a:solidFill>
              </a:rPr>
              <a:t>gồm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cả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những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đất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nước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phát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triển</a:t>
            </a:r>
            <a:r>
              <a:rPr lang="en-US" sz="1200" baseline="0" dirty="0">
                <a:solidFill>
                  <a:schemeClr val="bg1"/>
                </a:solidFill>
              </a:rPr>
              <a:t> trong </a:t>
            </a:r>
            <a:r>
              <a:rPr lang="en-US" sz="1200" baseline="0" dirty="0" err="1">
                <a:solidFill>
                  <a:schemeClr val="bg1"/>
                </a:solidFill>
              </a:rPr>
              <a:t>khu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vực</a:t>
            </a:r>
            <a:r>
              <a:rPr lang="en-US" sz="1200" baseline="0" dirty="0">
                <a:solidFill>
                  <a:schemeClr val="bg1"/>
                </a:solidFill>
              </a:rPr>
              <a:t> Châu </a:t>
            </a:r>
            <a:r>
              <a:rPr lang="en-US" sz="1200" baseline="0" dirty="0" err="1">
                <a:solidFill>
                  <a:schemeClr val="bg1"/>
                </a:solidFill>
              </a:rPr>
              <a:t>Âu</a:t>
            </a:r>
            <a:r>
              <a:rPr lang="en-US" sz="1200" baseline="0" dirty="0">
                <a:solidFill>
                  <a:schemeClr val="bg1"/>
                </a:solidFill>
              </a:rPr>
              <a:t>. </a:t>
            </a:r>
          </a:p>
          <a:p>
            <a:r>
              <a:rPr lang="en-US" sz="1200" baseline="0" dirty="0">
                <a:solidFill>
                  <a:schemeClr val="bg1"/>
                </a:solidFill>
              </a:rPr>
              <a:t>COPD </a:t>
            </a:r>
            <a:r>
              <a:rPr lang="en-US" sz="1200" baseline="0" dirty="0" err="1">
                <a:solidFill>
                  <a:schemeClr val="bg1"/>
                </a:solidFill>
              </a:rPr>
              <a:t>được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dự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đoán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sẽ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trở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thành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kẻ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giết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người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xếp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thứ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ba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trên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thế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giới</a:t>
            </a:r>
            <a:r>
              <a:rPr lang="en-US" sz="1200" baseline="0" dirty="0">
                <a:solidFill>
                  <a:schemeClr val="bg1"/>
                </a:solidFill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</a:rPr>
              <a:t>nhiều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hơn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cả</a:t>
            </a:r>
            <a:r>
              <a:rPr lang="en-US" sz="1200" baseline="0" dirty="0">
                <a:solidFill>
                  <a:schemeClr val="bg1"/>
                </a:solidFill>
              </a:rPr>
              <a:t> HIV/AIDS </a:t>
            </a:r>
            <a:r>
              <a:rPr lang="en-US" sz="1200" baseline="0" dirty="0" err="1">
                <a:solidFill>
                  <a:schemeClr val="bg1"/>
                </a:solidFill>
              </a:rPr>
              <a:t>và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ung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thư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vào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năm</a:t>
            </a:r>
            <a:r>
              <a:rPr lang="en-US" sz="1200" baseline="0" dirty="0">
                <a:solidFill>
                  <a:schemeClr val="bg1"/>
                </a:solidFill>
              </a:rPr>
              <a:t> 2030. </a:t>
            </a:r>
            <a:r>
              <a:rPr lang="en-US" sz="1200" baseline="0" dirty="0" err="1">
                <a:solidFill>
                  <a:schemeClr val="bg1"/>
                </a:solidFill>
              </a:rPr>
              <a:t>Với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số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người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chưa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được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chẩn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đoán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cao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và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tỉ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lệ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tử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vong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cao</a:t>
            </a:r>
            <a:r>
              <a:rPr lang="en-US" sz="1200" baseline="0" dirty="0">
                <a:solidFill>
                  <a:schemeClr val="bg1"/>
                </a:solidFill>
              </a:rPr>
              <a:t>, COPD </a:t>
            </a:r>
            <a:r>
              <a:rPr lang="en-US" sz="1200" baseline="0" dirty="0" err="1">
                <a:solidFill>
                  <a:schemeClr val="bg1"/>
                </a:solidFill>
              </a:rPr>
              <a:t>là</a:t>
            </a:r>
            <a:r>
              <a:rPr lang="en-US" sz="1200" baseline="0" dirty="0">
                <a:solidFill>
                  <a:schemeClr val="bg1"/>
                </a:solidFill>
              </a:rPr>
              <a:t> 1 </a:t>
            </a:r>
            <a:r>
              <a:rPr lang="en-US" sz="1200" baseline="0" dirty="0" err="1">
                <a:solidFill>
                  <a:schemeClr val="bg1"/>
                </a:solidFill>
              </a:rPr>
              <a:t>bệnh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nguy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hiểm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cần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được</a:t>
            </a:r>
            <a:r>
              <a:rPr lang="en-US" sz="1200" baseline="0" dirty="0">
                <a:solidFill>
                  <a:schemeClr val="bg1"/>
                </a:solidFill>
              </a:rPr>
              <a:t> quan </a:t>
            </a:r>
            <a:r>
              <a:rPr lang="en-US" sz="1200" baseline="0" dirty="0" err="1">
                <a:solidFill>
                  <a:schemeClr val="bg1"/>
                </a:solidFill>
              </a:rPr>
              <a:t>tâm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đúng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mức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về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cả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phòng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ngừa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lẫn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điều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trị</a:t>
            </a:r>
            <a:r>
              <a:rPr lang="en-US" sz="1200" baseline="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E1976-B072-4A95-9261-9FABD9322F78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baseline="0" dirty="0"/>
              <a:t> COPD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Theo GOLD 2017, </a:t>
            </a:r>
            <a:r>
              <a:rPr lang="en-US" sz="1200" dirty="0">
                <a:latin typeface="+mj-lt"/>
              </a:rPr>
              <a:t>COPD hay </a:t>
            </a:r>
            <a:r>
              <a:rPr lang="en-US" sz="1200" dirty="0" err="1">
                <a:latin typeface="+mj-lt"/>
              </a:rPr>
              <a:t>Bệnh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Phổi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Tắc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Nghẽn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Mạn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Tính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là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một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bệnh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thường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gặp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có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thể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dự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phòng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và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điều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trị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được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đặc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trưng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bởi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triệu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chứng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hô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hấp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dai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dẳng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và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giới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hạn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luồng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khí</a:t>
            </a:r>
            <a:r>
              <a:rPr lang="en-US" sz="1200" dirty="0">
                <a:latin typeface="+mj-lt"/>
              </a:rPr>
              <a:t> do </a:t>
            </a:r>
            <a:r>
              <a:rPr lang="en-US" sz="1200" dirty="0" err="1">
                <a:latin typeface="+mj-lt"/>
              </a:rPr>
              <a:t>những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bất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thường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của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dẫn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khí</a:t>
            </a:r>
            <a:r>
              <a:rPr lang="en-US" sz="1200" dirty="0">
                <a:latin typeface="+mj-lt"/>
              </a:rPr>
              <a:t> hay </a:t>
            </a:r>
            <a:r>
              <a:rPr lang="en-US" sz="1200" dirty="0" err="1">
                <a:latin typeface="+mj-lt"/>
              </a:rPr>
              <a:t>của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phế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nang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gây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bởi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tiếp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xúc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cao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với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các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phân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tử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và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khí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độc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hại</a:t>
            </a:r>
            <a:r>
              <a:rPr lang="en-US" sz="1200" dirty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 err="1">
                <a:latin typeface="+mj-lt"/>
              </a:rPr>
              <a:t>Những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triệu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chứng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hô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hấp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thường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gặp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nhất</a:t>
            </a:r>
            <a:r>
              <a:rPr lang="en-US" sz="1200" dirty="0">
                <a:latin typeface="+mj-lt"/>
              </a:rPr>
              <a:t> bao </a:t>
            </a:r>
            <a:r>
              <a:rPr lang="en-US" sz="1200" dirty="0" err="1">
                <a:latin typeface="+mj-lt"/>
              </a:rPr>
              <a:t>gồm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khó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thở</a:t>
            </a:r>
            <a:r>
              <a:rPr lang="en-US" sz="1200" dirty="0">
                <a:latin typeface="+mj-lt"/>
              </a:rPr>
              <a:t>, ho, </a:t>
            </a:r>
            <a:r>
              <a:rPr lang="en-US" sz="1200" dirty="0" err="1">
                <a:latin typeface="+mj-lt"/>
              </a:rPr>
              <a:t>hoặc</a:t>
            </a:r>
            <a:r>
              <a:rPr lang="en-US" sz="1200" dirty="0">
                <a:latin typeface="+mj-lt"/>
              </a:rPr>
              <a:t>/</a:t>
            </a:r>
            <a:r>
              <a:rPr lang="en-US" sz="1200" dirty="0" err="1">
                <a:latin typeface="+mj-lt"/>
              </a:rPr>
              <a:t>và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đàm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nhiều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err="1">
                <a:latin typeface="+mj-lt"/>
              </a:rPr>
              <a:t>Những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triệu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chứng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này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thường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bị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báo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cáo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dưới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mức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bởi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bệnh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nhân</a:t>
            </a:r>
            <a:r>
              <a:rPr lang="en-US" sz="1200" dirty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COPD </a:t>
            </a:r>
            <a:r>
              <a:rPr lang="en-US" sz="1200" dirty="0" err="1">
                <a:latin typeface="+mj-lt"/>
              </a:rPr>
              <a:t>được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đặc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trưng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bởi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sự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trở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nặng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cấp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tính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của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các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triệu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chứng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hô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hấp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được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gọi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là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các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đợt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kịch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phát</a:t>
            </a:r>
            <a:r>
              <a:rPr lang="en-US" sz="1200" dirty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1D201-6C31-4CF4-AE81-B9DAD114F702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970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F8B607C-CF02-429B-9D1D-08DC0359AA6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E6E7D4-CA6C-491E-BF2D-55C42B68849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respiratory/asthma/e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hs.uk/conditions/asthm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respiratory/asthma/e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hs.uk/conditions/asthma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hs.uk/conditions/asthma/" TargetMode="External"/><Relationship Id="rId4" Type="http://schemas.openxmlformats.org/officeDocument/2006/relationships/hyperlink" Target="http://www.who.int/respiratory/asthma/en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asthma/" TargetMode="External"/><Relationship Id="rId2" Type="http://schemas.openxmlformats.org/officeDocument/2006/relationships/hyperlink" Target="http://www.who.int/respiratory/asthma/en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318" y="2286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SỞ Y TẾ HÀ TĨNH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BỆNH VIỆN PHỔI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------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2"/>
              </a:rPr>
              <a:t>------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18" y="1371600"/>
            <a:ext cx="8610600" cy="838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 HOẠT CLB BỆNH NHÂN HEN PHẾ QUẢN – COPD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743199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SỐNG KHỎE VỚI BỆNH LÝ </a:t>
            </a:r>
          </a:p>
          <a:p>
            <a:pPr algn="ctr"/>
            <a:r>
              <a:rPr lang="en-US" sz="4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HÔ HẤP MẠN TÍNH HEN - COPD</a:t>
            </a:r>
            <a:endParaRPr lang="en-US" sz="4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572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BSCKII.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Quảng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đốc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bênh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endParaRPr lang="en-US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218" y="6382572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Tĩnh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6/2024</a:t>
            </a:r>
            <a:endParaRPr lang="en-US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4419600"/>
            <a:ext cx="4876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5120091"/>
            <a:ext cx="4876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524000" y="304800"/>
            <a:ext cx="654367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724400" y="1905000"/>
            <a:ext cx="4114798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just" eaLnBrk="1" hangingPunct="1">
              <a:lnSpc>
                <a:spcPct val="150000"/>
              </a:lnSpc>
              <a:tabLst>
                <a:tab pos="0" algn="l"/>
              </a:tabLst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soát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hen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nền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hen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1551709" y="292172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kiểm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soát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3FC34A-8A2F-42B4-8492-5DE2BB5E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8" y="1143000"/>
            <a:ext cx="4403632" cy="50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59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D9D0C-03D4-41A0-842A-70E37535B40C}"/>
              </a:ext>
            </a:extLst>
          </p:cNvPr>
          <p:cNvSpPr txBox="1">
            <a:spLocks/>
          </p:cNvSpPr>
          <p:nvPr/>
        </p:nvSpPr>
        <p:spPr bwMode="auto">
          <a:xfrm>
            <a:off x="470694" y="168111"/>
            <a:ext cx="8202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thuốc</a:t>
            </a:r>
            <a:endParaRPr lang="en-US" sz="3600" b="1" kern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1CA27-B4AC-43D3-AE85-6AA342BCD5D0}"/>
              </a:ext>
            </a:extLst>
          </p:cNvPr>
          <p:cNvSpPr txBox="1"/>
          <p:nvPr/>
        </p:nvSpPr>
        <p:spPr>
          <a:xfrm>
            <a:off x="259080" y="862109"/>
            <a:ext cx="506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ơ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dị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nguyên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B5939C9-644D-4324-ADD1-3CF132F14027}"/>
              </a:ext>
            </a:extLst>
          </p:cNvPr>
          <p:cNvGrpSpPr/>
          <p:nvPr/>
        </p:nvGrpSpPr>
        <p:grpSpPr>
          <a:xfrm>
            <a:off x="205740" y="1418398"/>
            <a:ext cx="8732520" cy="1477328"/>
            <a:chOff x="259080" y="1775936"/>
            <a:chExt cx="8732520" cy="14773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DE27603-5808-4EA3-884A-E3834049A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" t="70000" r="71901" b="12222"/>
            <a:stretch/>
          </p:blipFill>
          <p:spPr>
            <a:xfrm>
              <a:off x="259080" y="1905000"/>
              <a:ext cx="1905000" cy="12192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507BFAD-AC11-47EF-B20D-3CF29B16542A}"/>
                </a:ext>
              </a:extLst>
            </p:cNvPr>
            <p:cNvSpPr/>
            <p:nvPr/>
          </p:nvSpPr>
          <p:spPr>
            <a:xfrm>
              <a:off x="2374106" y="1775936"/>
              <a:ext cx="661749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Giặt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chăn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ga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gối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đệm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phơi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nắng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tuần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xuyên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thay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thảm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trải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nhà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Không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dùng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dụng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có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khả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năng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bắt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bụi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cao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như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thảm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rèm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treo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Loại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bỏ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dụng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không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phòng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8EE005D-D361-47D2-B97B-4E8D7740AE11}"/>
              </a:ext>
            </a:extLst>
          </p:cNvPr>
          <p:cNvGrpSpPr/>
          <p:nvPr/>
        </p:nvGrpSpPr>
        <p:grpSpPr>
          <a:xfrm>
            <a:off x="145147" y="3338516"/>
            <a:ext cx="3931186" cy="1004622"/>
            <a:chOff x="299720" y="3593968"/>
            <a:chExt cx="4226233" cy="1004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BCE21CE-8E1C-4E84-82E4-84CFDE3E4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27" t="52222" r="6612" b="30000"/>
            <a:stretch/>
          </p:blipFill>
          <p:spPr>
            <a:xfrm>
              <a:off x="299720" y="3593968"/>
              <a:ext cx="1569720" cy="100462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F87DFC8-593C-438F-B944-BE06F726292E}"/>
                </a:ext>
              </a:extLst>
            </p:cNvPr>
            <p:cNvSpPr/>
            <p:nvPr/>
          </p:nvSpPr>
          <p:spPr>
            <a:xfrm>
              <a:off x="1912341" y="3634614"/>
              <a:ext cx="26136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 err="1">
                  <a:latin typeface="Arial" pitchFamily="34" charset="0"/>
                  <a:cs typeface="Arial" pitchFamily="34" charset="0"/>
                </a:rPr>
                <a:t>Vệ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sinh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xuyên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dùng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thuốc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diệt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côn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trùng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D6F7CA-20A7-4AB5-BF91-6C03086AF039}"/>
              </a:ext>
            </a:extLst>
          </p:cNvPr>
          <p:cNvGrpSpPr/>
          <p:nvPr/>
        </p:nvGrpSpPr>
        <p:grpSpPr>
          <a:xfrm>
            <a:off x="145147" y="4703589"/>
            <a:ext cx="5499693" cy="1477328"/>
            <a:chOff x="138660" y="5039178"/>
            <a:chExt cx="5499693" cy="14773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CE2D158-F58E-41F7-B0D8-03087D010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6" t="52222" r="51239" b="31111"/>
            <a:stretch/>
          </p:blipFill>
          <p:spPr>
            <a:xfrm>
              <a:off x="138660" y="5178239"/>
              <a:ext cx="1520111" cy="95007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962FB0C-78AE-4821-AE0F-0D39FF190493}"/>
                </a:ext>
              </a:extLst>
            </p:cNvPr>
            <p:cNvSpPr/>
            <p:nvPr/>
          </p:nvSpPr>
          <p:spPr>
            <a:xfrm>
              <a:off x="1696273" y="5039178"/>
              <a:ext cx="394208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Giảm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ẩm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Vệ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sinh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xuyên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lau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sạch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vùng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ẩm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thấp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Mang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khẩu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trang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dọn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dẹp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đồ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đạc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cũ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8B2B9C5-05CA-4E35-B6B3-84570841FFBA}"/>
              </a:ext>
            </a:extLst>
          </p:cNvPr>
          <p:cNvGrpSpPr/>
          <p:nvPr/>
        </p:nvGrpSpPr>
        <p:grpSpPr>
          <a:xfrm>
            <a:off x="5987653" y="5228929"/>
            <a:ext cx="3156347" cy="921698"/>
            <a:chOff x="5105400" y="3676893"/>
            <a:chExt cx="3156347" cy="9216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77543E0-2866-4CE2-8D7E-37075F75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1" t="52222" r="28924" b="31111"/>
            <a:stretch/>
          </p:blipFill>
          <p:spPr>
            <a:xfrm>
              <a:off x="5105400" y="3676893"/>
              <a:ext cx="1474717" cy="9216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28D35FB-A132-41FB-8C48-4752C5B75F76}"/>
                </a:ext>
              </a:extLst>
            </p:cNvPr>
            <p:cNvSpPr/>
            <p:nvPr/>
          </p:nvSpPr>
          <p:spPr>
            <a:xfrm>
              <a:off x="6544557" y="3757364"/>
              <a:ext cx="17171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 err="1">
                  <a:latin typeface="Arial" pitchFamily="34" charset="0"/>
                  <a:cs typeface="Arial" pitchFamily="34" charset="0"/>
                </a:rPr>
                <a:t>Không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nuôi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chó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mèo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,…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43822CE-832E-4764-A3C2-CE8EAB15CECB}"/>
              </a:ext>
            </a:extLst>
          </p:cNvPr>
          <p:cNvGrpSpPr/>
          <p:nvPr/>
        </p:nvGrpSpPr>
        <p:grpSpPr>
          <a:xfrm>
            <a:off x="4374777" y="3223611"/>
            <a:ext cx="4700468" cy="1477328"/>
            <a:chOff x="4291132" y="3434080"/>
            <a:chExt cx="4700468" cy="14773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366AB64-6518-4B85-B393-7408386DE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57" t="35556" r="5781" b="47777"/>
            <a:stretch/>
          </p:blipFill>
          <p:spPr>
            <a:xfrm>
              <a:off x="4291132" y="3528860"/>
              <a:ext cx="1474717" cy="102641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2BAE34-D21F-4505-BA9C-2D87382B23B4}"/>
                </a:ext>
              </a:extLst>
            </p:cNvPr>
            <p:cNvSpPr/>
            <p:nvPr/>
          </p:nvSpPr>
          <p:spPr>
            <a:xfrm>
              <a:off x="5765849" y="3434080"/>
              <a:ext cx="322575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Đóng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cửa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sổ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nồng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phấn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hoa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cao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không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khí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nl-NL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mang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khẩu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trang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đi</a:t>
              </a:r>
              <a:r>
                <a:rPr lang="nl-NL" dirty="0">
                  <a:latin typeface="Arial" pitchFamily="34" charset="0"/>
                  <a:cs typeface="Arial" pitchFamily="34" charset="0"/>
                </a:rPr>
                <a:t> ra </a:t>
              </a:r>
              <a:r>
                <a:rPr lang="nl-NL" dirty="0" err="1">
                  <a:latin typeface="Arial" pitchFamily="34" charset="0"/>
                  <a:cs typeface="Arial" pitchFamily="34" charset="0"/>
                </a:rPr>
                <a:t>ngoài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20BF59-94B8-4AB8-B4FA-C54651878421}"/>
              </a:ext>
            </a:extLst>
          </p:cNvPr>
          <p:cNvSpPr/>
          <p:nvPr/>
        </p:nvSpPr>
        <p:spPr>
          <a:xfrm>
            <a:off x="3048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</a:rPr>
              <a:t>1. </a:t>
            </a:r>
            <a:r>
              <a:rPr lang="en-US" sz="900" i="1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http://www.who.int/respiratory/asthma/en/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i="1" dirty="0">
                <a:latin typeface="Arial" panose="020B0604020202020204" pitchFamily="34" charset="0"/>
              </a:rPr>
              <a:t>2. </a:t>
            </a:r>
            <a:r>
              <a:rPr lang="en-US" sz="900" i="1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https://www.nhs.uk/conditions/asthma/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446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0582867-C562-4A4B-9B97-83A37AC84560}"/>
              </a:ext>
            </a:extLst>
          </p:cNvPr>
          <p:cNvSpPr txBox="1">
            <a:spLocks/>
          </p:cNvSpPr>
          <p:nvPr/>
        </p:nvSpPr>
        <p:spPr bwMode="auto">
          <a:xfrm>
            <a:off x="470694" y="285848"/>
            <a:ext cx="8202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thuốc</a:t>
            </a:r>
            <a:endParaRPr lang="en-US" sz="3600" b="1" kern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2C6456D-F62D-4A31-BC47-C30062448A74}"/>
              </a:ext>
            </a:extLst>
          </p:cNvPr>
          <p:cNvGrpSpPr/>
          <p:nvPr/>
        </p:nvGrpSpPr>
        <p:grpSpPr>
          <a:xfrm>
            <a:off x="-332741" y="4692342"/>
            <a:ext cx="4371341" cy="1143000"/>
            <a:chOff x="-29687" y="1151274"/>
            <a:chExt cx="4371341" cy="1143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27CE376-C0D1-4193-BA33-0FE4A6887DF4}"/>
                </a:ext>
              </a:extLst>
            </p:cNvPr>
            <p:cNvSpPr/>
            <p:nvPr/>
          </p:nvSpPr>
          <p:spPr>
            <a:xfrm>
              <a:off x="-29687" y="1307276"/>
              <a:ext cx="28059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Cai </a:t>
              </a:r>
            </a:p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Thuốc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lá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307C3A7-27C7-4078-863C-561B037CB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9" t="35556" r="49586" b="47777"/>
            <a:stretch/>
          </p:blipFill>
          <p:spPr>
            <a:xfrm>
              <a:off x="2284254" y="1151274"/>
              <a:ext cx="2057400" cy="1143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28941CD-79DB-4C0C-8966-F3DF16383122}"/>
              </a:ext>
            </a:extLst>
          </p:cNvPr>
          <p:cNvGrpSpPr/>
          <p:nvPr/>
        </p:nvGrpSpPr>
        <p:grpSpPr>
          <a:xfrm>
            <a:off x="152400" y="1103139"/>
            <a:ext cx="8847619" cy="2871540"/>
            <a:chOff x="26015" y="2979767"/>
            <a:chExt cx="8847619" cy="2871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2395A7C-C567-498F-A9ED-3B0566B4DC71}"/>
                </a:ext>
              </a:extLst>
            </p:cNvPr>
            <p:cNvSpPr/>
            <p:nvPr/>
          </p:nvSpPr>
          <p:spPr>
            <a:xfrm>
              <a:off x="414276" y="2979767"/>
              <a:ext cx="1600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475CBA3-021D-4DF0-8089-9AEEBA420F3D}"/>
                </a:ext>
              </a:extLst>
            </p:cNvPr>
            <p:cNvGrpSpPr/>
            <p:nvPr/>
          </p:nvGrpSpPr>
          <p:grpSpPr>
            <a:xfrm>
              <a:off x="26015" y="3923887"/>
              <a:ext cx="2091986" cy="1927420"/>
              <a:chOff x="26015" y="3923887"/>
              <a:chExt cx="2091986" cy="19274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FDAA393-F9C9-4DC1-AAB3-A57E2FE366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5" t="35556" r="71900" b="47777"/>
              <a:stretch/>
            </p:blipFill>
            <p:spPr>
              <a:xfrm>
                <a:off x="26015" y="3923887"/>
                <a:ext cx="2057400" cy="114300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FCFA909-3A75-420D-AD35-40414DF26DB3}"/>
                  </a:ext>
                </a:extLst>
              </p:cNvPr>
              <p:cNvSpPr/>
              <p:nvPr/>
            </p:nvSpPr>
            <p:spPr>
              <a:xfrm>
                <a:off x="310752" y="5143421"/>
                <a:ext cx="180724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Hoạt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gắng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sức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FFC53A6-E042-4785-B9DB-BD9B51B96617}"/>
                </a:ext>
              </a:extLst>
            </p:cNvPr>
            <p:cNvGrpSpPr/>
            <p:nvPr/>
          </p:nvGrpSpPr>
          <p:grpSpPr>
            <a:xfrm>
              <a:off x="2346780" y="3899774"/>
              <a:ext cx="2057400" cy="1894740"/>
              <a:chOff x="4419600" y="2731953"/>
              <a:chExt cx="2057400" cy="189474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25EA449F-0E6F-4123-9C52-2807AB057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30" t="18889" r="4955" b="64444"/>
              <a:stretch/>
            </p:blipFill>
            <p:spPr>
              <a:xfrm>
                <a:off x="4419600" y="2731953"/>
                <a:ext cx="2057400" cy="11430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449C660D-24F1-41C2-BD8F-7B0E939EEDAC}"/>
                  </a:ext>
                </a:extLst>
              </p:cNvPr>
              <p:cNvSpPr/>
              <p:nvPr/>
            </p:nvSpPr>
            <p:spPr>
              <a:xfrm>
                <a:off x="4724400" y="3918807"/>
                <a:ext cx="1600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Xúc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mạnh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5355162-9113-4AFD-8B40-2C6AAD65111C}"/>
                </a:ext>
              </a:extLst>
            </p:cNvPr>
            <p:cNvGrpSpPr/>
            <p:nvPr/>
          </p:nvGrpSpPr>
          <p:grpSpPr>
            <a:xfrm>
              <a:off x="4525664" y="3899774"/>
              <a:ext cx="4347970" cy="1947108"/>
              <a:chOff x="1746902" y="4864806"/>
              <a:chExt cx="4347970" cy="194710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0CD8F823-F55C-42D9-95B9-FBF92CA16B19}"/>
                  </a:ext>
                </a:extLst>
              </p:cNvPr>
              <p:cNvGrpSpPr/>
              <p:nvPr/>
            </p:nvGrpSpPr>
            <p:grpSpPr>
              <a:xfrm>
                <a:off x="1863487" y="4864806"/>
                <a:ext cx="4231385" cy="1143000"/>
                <a:chOff x="1838344" y="4867256"/>
                <a:chExt cx="4231385" cy="114300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xmlns="" id="{24B233A5-D2BB-438C-88E2-89D2996AD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589" t="70001" r="28096" b="13332"/>
                <a:stretch/>
              </p:blipFill>
              <p:spPr>
                <a:xfrm>
                  <a:off x="1838344" y="4867256"/>
                  <a:ext cx="2057400" cy="1143000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xmlns="" id="{45314031-E623-4871-A4FE-B67E28EE88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730" t="71113" r="4955" b="12220"/>
                <a:stretch/>
              </p:blipFill>
              <p:spPr>
                <a:xfrm>
                  <a:off x="4012329" y="4867256"/>
                  <a:ext cx="2057400" cy="1143000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47E437DC-0BBE-491B-996A-FD0E97B47530}"/>
                  </a:ext>
                </a:extLst>
              </p:cNvPr>
              <p:cNvSpPr/>
              <p:nvPr/>
            </p:nvSpPr>
            <p:spPr>
              <a:xfrm>
                <a:off x="1746902" y="6104028"/>
                <a:ext cx="43479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ăn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thuốc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nl-NL" sz="2000" dirty="0" err="1">
                    <a:latin typeface="Arial" pitchFamily="34" charset="0"/>
                    <a:cs typeface="Arial" pitchFamily="34" charset="0"/>
                  </a:rPr>
                  <a:t>aspirin</a:t>
                </a:r>
                <a:r>
                  <a:rPr lang="nl-NL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nl-NL" sz="2000" dirty="0" err="1">
                    <a:latin typeface="Arial" pitchFamily="34" charset="0"/>
                    <a:cs typeface="Arial" pitchFamily="34" charset="0"/>
                  </a:rPr>
                  <a:t>NSAIDs</a:t>
                </a:r>
                <a:r>
                  <a:rPr lang="nl-NL" sz="2000" dirty="0">
                    <a:latin typeface="Arial" pitchFamily="34" charset="0"/>
                    <a:cs typeface="Arial" pitchFamily="34" charset="0"/>
                  </a:rPr>
                  <a:t>),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làm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bệnh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hen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xấu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đi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B77388F-9CA6-42EF-A7F5-1778DF1F36B9}"/>
              </a:ext>
            </a:extLst>
          </p:cNvPr>
          <p:cNvGrpSpPr/>
          <p:nvPr/>
        </p:nvGrpSpPr>
        <p:grpSpPr>
          <a:xfrm>
            <a:off x="4682529" y="4684206"/>
            <a:ext cx="4475918" cy="1295400"/>
            <a:chOff x="4682529" y="4684206"/>
            <a:chExt cx="4475918" cy="1295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DBC7347-61EF-4D77-9218-CFACF6105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6" t="68889" r="50413" b="12222"/>
            <a:stretch/>
          </p:blipFill>
          <p:spPr>
            <a:xfrm>
              <a:off x="4682529" y="4684206"/>
              <a:ext cx="1905000" cy="1295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734D983-A901-40CD-956F-8E25CE014999}"/>
                </a:ext>
              </a:extLst>
            </p:cNvPr>
            <p:cNvSpPr/>
            <p:nvPr/>
          </p:nvSpPr>
          <p:spPr>
            <a:xfrm>
              <a:off x="6352541" y="4684206"/>
              <a:ext cx="280590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Hạn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chế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tối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đa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2400" b="1" dirty="0" err="1">
                  <a:latin typeface="Arial" pitchFamily="34" charset="0"/>
                  <a:cs typeface="Arial" pitchFamily="34" charset="0"/>
                </a:rPr>
                <a:t>rượu</a:t>
              </a:r>
              <a:r>
                <a:rPr lang="nl-NL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2400" b="1" dirty="0" err="1">
                  <a:latin typeface="Arial" pitchFamily="34" charset="0"/>
                  <a:cs typeface="Arial" pitchFamily="34" charset="0"/>
                </a:rPr>
                <a:t>bia</a:t>
              </a:r>
              <a:r>
                <a:rPr lang="nl-NL" sz="24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nl-NL" sz="2400" b="1" dirty="0" err="1">
                  <a:latin typeface="Arial" pitchFamily="34" charset="0"/>
                  <a:cs typeface="Arial" pitchFamily="34" charset="0"/>
                </a:rPr>
                <a:t>đồ</a:t>
              </a:r>
              <a:r>
                <a:rPr lang="nl-NL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2400" b="1" dirty="0" err="1">
                  <a:latin typeface="Arial" pitchFamily="34" charset="0"/>
                  <a:cs typeface="Arial" pitchFamily="34" charset="0"/>
                </a:rPr>
                <a:t>uống</a:t>
              </a:r>
              <a:r>
                <a:rPr lang="nl-NL" sz="2400" b="1" dirty="0">
                  <a:latin typeface="Arial" pitchFamily="34" charset="0"/>
                  <a:cs typeface="Arial" pitchFamily="34" charset="0"/>
                </a:rPr>
                <a:t> có </a:t>
              </a:r>
              <a:r>
                <a:rPr lang="nl-NL" sz="2400" b="1" dirty="0" err="1">
                  <a:latin typeface="Arial" pitchFamily="34" charset="0"/>
                  <a:cs typeface="Arial" pitchFamily="34" charset="0"/>
                </a:rPr>
                <a:t>cồn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5A72ECD-D544-40D9-B6EB-F09BB284C7FE}"/>
              </a:ext>
            </a:extLst>
          </p:cNvPr>
          <p:cNvSpPr/>
          <p:nvPr/>
        </p:nvSpPr>
        <p:spPr>
          <a:xfrm>
            <a:off x="3048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</a:rPr>
              <a:t>1. </a:t>
            </a:r>
            <a:r>
              <a:rPr lang="en-US" sz="900" i="1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http://www.who.int/respiratory/asthma/en/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i="1" dirty="0">
                <a:latin typeface="Arial" panose="020B0604020202020204" pitchFamily="34" charset="0"/>
              </a:rPr>
              <a:t>2. </a:t>
            </a:r>
            <a:r>
              <a:rPr lang="en-US" sz="900" i="1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https://www.nhs.uk/conditions/asthma/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8110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CCE3AF-45BF-4A3F-A617-2234B8FF704D}"/>
              </a:ext>
            </a:extLst>
          </p:cNvPr>
          <p:cNvSpPr/>
          <p:nvPr/>
        </p:nvSpPr>
        <p:spPr>
          <a:xfrm>
            <a:off x="457199" y="1266885"/>
            <a:ext cx="8305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err="1">
                <a:latin typeface="+mj-lt"/>
              </a:rPr>
              <a:t>Chủng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ngừa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cúm</a:t>
            </a:r>
            <a:r>
              <a:rPr lang="vi-VN" sz="2400" b="1" dirty="0">
                <a:latin typeface="+mj-lt"/>
              </a:rPr>
              <a:t>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năm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nhằm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giảm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hen.</a:t>
            </a:r>
            <a:endParaRPr lang="en-US" sz="24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err="1">
                <a:latin typeface="+mj-lt"/>
              </a:rPr>
              <a:t>Chế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độ</a:t>
            </a:r>
            <a:r>
              <a:rPr lang="vi-VN" sz="2400" b="1" dirty="0">
                <a:latin typeface="+mj-lt"/>
              </a:rPr>
              <a:t> ăn </a:t>
            </a:r>
            <a:r>
              <a:rPr lang="vi-VN" sz="2400" b="1" dirty="0" err="1">
                <a:latin typeface="+mj-lt"/>
              </a:rPr>
              <a:t>phù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hợp</a:t>
            </a:r>
            <a:r>
              <a:rPr lang="vi-VN" sz="2400" b="1" dirty="0">
                <a:latin typeface="+mj-lt"/>
              </a:rPr>
              <a:t>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khuyến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bệnh</a:t>
            </a:r>
            <a:r>
              <a:rPr lang="vi-VN" sz="2400" dirty="0">
                <a:latin typeface="+mj-lt"/>
              </a:rPr>
              <a:t> nhân hen ăn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ăn </a:t>
            </a:r>
            <a:r>
              <a:rPr lang="vi-VN" sz="2400" dirty="0" err="1">
                <a:latin typeface="+mj-lt"/>
              </a:rPr>
              <a:t>chứa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rau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trái</a:t>
            </a:r>
            <a:r>
              <a:rPr lang="vi-VN" sz="2400" dirty="0">
                <a:latin typeface="+mj-lt"/>
              </a:rPr>
              <a:t> cây tươi </a:t>
            </a:r>
            <a:r>
              <a:rPr lang="vi-VN" sz="2400" dirty="0" err="1">
                <a:latin typeface="+mj-lt"/>
              </a:rPr>
              <a:t>vì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tốt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khoẻ</a:t>
            </a:r>
            <a:r>
              <a:rPr lang="vi-VN" sz="2400" dirty="0">
                <a:latin typeface="+mj-lt"/>
              </a:rPr>
              <a:t> chung</a:t>
            </a:r>
            <a:endParaRPr lang="en-US" sz="24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 err="1">
                <a:latin typeface="+mj-lt"/>
              </a:rPr>
              <a:t>Tập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luyện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thể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lực</a:t>
            </a:r>
            <a:r>
              <a:rPr lang="vi-VN" sz="2400" b="1" dirty="0">
                <a:latin typeface="+mj-lt"/>
              </a:rPr>
              <a:t>:</a:t>
            </a:r>
            <a:r>
              <a:rPr lang="vi-VN" sz="2400" b="1" i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khuyến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bệnh</a:t>
            </a:r>
            <a:r>
              <a:rPr lang="vi-VN" sz="2400" dirty="0">
                <a:latin typeface="+mj-lt"/>
              </a:rPr>
              <a:t> nhân hen tham gia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khoẻ</a:t>
            </a:r>
            <a:r>
              <a:rPr lang="vi-VN" sz="2400" dirty="0">
                <a:latin typeface="+mj-lt"/>
              </a:rPr>
              <a:t> chung</a:t>
            </a:r>
            <a:endParaRPr lang="en-US" sz="24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ED8BE2-6D37-4704-8A40-09AA79F19505}"/>
              </a:ext>
            </a:extLst>
          </p:cNvPr>
          <p:cNvSpPr txBox="1">
            <a:spLocks/>
          </p:cNvSpPr>
          <p:nvPr/>
        </p:nvSpPr>
        <p:spPr bwMode="auto">
          <a:xfrm>
            <a:off x="277091" y="350023"/>
            <a:ext cx="8202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thuốc</a:t>
            </a:r>
            <a:endParaRPr lang="en-US" sz="3600" b="1" kern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CD49A7-FE2F-4622-8D21-1ABC2506B3D8}"/>
              </a:ext>
            </a:extLst>
          </p:cNvPr>
          <p:cNvSpPr txBox="1"/>
          <p:nvPr/>
        </p:nvSpPr>
        <p:spPr>
          <a:xfrm>
            <a:off x="304800" y="6412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GINA 2019</a:t>
            </a:r>
          </a:p>
        </p:txBody>
      </p:sp>
    </p:spTree>
    <p:extLst>
      <p:ext uri="{BB962C8B-B14F-4D97-AF65-F5344CB8AC3E}">
        <p14:creationId xmlns:p14="http://schemas.microsoft.com/office/powerpoint/2010/main" val="364898498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610600" cy="548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phun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đ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phổ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phê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quản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(HPQ)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BN HPQ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phun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đ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̣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HPQ: ĐT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8465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72140" y="304801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ĐƯỜNG DÙNG THUỐC </a:t>
            </a: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723901" y="1153541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xịt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hít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6096000" y="41148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Tiêm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6096000" y="1141413"/>
            <a:ext cx="2832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580330" y="4121325"/>
            <a:ext cx="3650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dung </a:t>
            </a:r>
          </a:p>
        </p:txBody>
      </p:sp>
      <p:pic>
        <p:nvPicPr>
          <p:cNvPr id="352264" name="Picture 8" descr="[Diagram of Patient using a Nebuliser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23241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9" name="Picture 13" descr="Asthma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63713"/>
            <a:ext cx="19812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 descr="http://www.mims.com/resources/drugs/Vietnam/packshot/Pulmicort%20Respules%20aerosol%200.5%20mg_2%20mL6002PPS0.JPG"/>
          <p:cNvPicPr>
            <a:picLocks noChangeAspect="1" noChangeArrowheads="1"/>
          </p:cNvPicPr>
          <p:nvPr/>
        </p:nvPicPr>
        <p:blipFill>
          <a:blip r:embed="rId5"/>
          <a:srcRect t="28178" b="27489"/>
          <a:stretch>
            <a:fillRect/>
          </a:stretch>
        </p:blipFill>
        <p:spPr bwMode="auto">
          <a:xfrm>
            <a:off x="2743200" y="5114925"/>
            <a:ext cx="2717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 descr="http://3.imimg.com/data3/IF/UR/MY-4543566/aceclofenac-paracetamol-tablets-250x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763713"/>
            <a:ext cx="21224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 descr="https://edc2.healthtap.com/ht-staging/user_answer/reference_image/9964/large/injectable_medication.jpeg?13866697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724400"/>
            <a:ext cx="26193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 descr="http://www.saludymedicinas.com.mx/assets/img/Fotofile%20Turbuhaler%20Inhalador/Turbuhaler.jpg"/>
          <p:cNvPicPr>
            <a:picLocks noChangeAspect="1" noChangeArrowheads="1"/>
          </p:cNvPicPr>
          <p:nvPr/>
        </p:nvPicPr>
        <p:blipFill>
          <a:blip r:embed="rId8"/>
          <a:srcRect l="27167" r="26694"/>
          <a:stretch>
            <a:fillRect/>
          </a:stretch>
        </p:blipFill>
        <p:spPr bwMode="auto">
          <a:xfrm>
            <a:off x="2468563" y="1793875"/>
            <a:ext cx="157003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0" descr="data:image/jpeg;base64,/9j/4AAQSkZJRgABAQAAAQABAAD/2wCEAAkGBwgHBgkIBwgKCgkLDRYPDQwMDRsUFRAWIB0iIiAdHx8kKDQsJCYxJx8fLT0tMTU3Ojo6Iys/RD84QzQ5OjcBCgoKDQwNGg8PGjclHyU3Nzc3Nzc3Nzc3Nzc3Nzc3Nzc3Nzc3Nzc3Nzc3Nzc3Nzc3Nzc3Nzc3Nzc3Nzc3Nzc3N//AABEIAMgAYgMBIgACEQEDEQH/xAAcAAABBQEBAQAAAAAAAAAAAAAAAwQFBgcCAQj/xAA+EAABAwICBAoIBAYDAAAAAAABAAIDBBEFIQYSMXEHEyIzNUFhcoHBMjRRc5GhsdEjJCVSFBVCQ2LhU4Tx/8QAGQEAAwEBAQAAAAAAAAAAAAAAAAIDBAEF/8QAIhEAAgEDBAMBAQAAAAAAAAAAAAECAxEyBCExQRIiMxMU/9oADAMBAAIRAxEAPwDcEFC4nvxL7Gx1TZAEfWY5h1Gx75ai4Z6XFsL/AKKvzcJejkRzlq392md52XOAaPup47YnTRyG+0nW+amptH8Elj/Ew6nduFknsNsV93Cvoy30v40f9f8A2lqfhP0YnIDZatpJtnTO8kyxnRmgIP8ABYaGm/8AS4/dR9Fo+2Oa81A8tvkS5w+hU3OaH8Isv1Lj2HVTGvinNnC412Fv1Cko3Ne0OY4OadhCqjaGiho38Rh9OyoLcnubc38VN6PRyx4XG2dwdICbkJ4ybdmI1YkkIQqCghCEACEIQALmTNjhsyXS5k9B2dskAQVDXB0GtMJC5reWQ3YQLH5gpd1YDq/hva0h+s4/06u1I0L4KmkbM7i43SMs5rH5e22/P5pR8cBk4sawNnHqs8PvcduxBy4xqsQa98fEDlGVrXBw2NcCQbdtvko9uLRPbT6+u90oYS5kRDRrkgHblcjYnNbDR0n4rnPeRJE06pBItyWA9nKKZmjw+njbGZ8ohG3lSDIsddt/FI0jqciQi40B4lLSL8nV81P4V6mN5VfbUNeSzYLXDzsI6k9ocewumjFPUVsTJtY8gnP4JYZDyexPoXjXBzQ5uYOwr1VEBCEIAEIQgASU8jY4y57mtGwFxtmlFmXCST/PYWknVEOQumhHydidWp4R8iyPlw+kjZxmJQHi2tDWuI2tN8wOwAeCjajHaKMsdDIZnMcwnVacwHOJFz1Z2VIYnEav+KRl/plLo6xjH5IHkOiaZJWxusywaNSQuB8fHeoOTGJpmGPi4xrP1y7MucdfXAPYCutIvWoe55qO/buvvzKPziSdSTfJLSYnXzxESVUtrbA6wSGAaxxaIuJJucyU3PN+CX0d6Wh3lTlFJOw8ZNyW59BU/MR90fRKJOn5iPuj6JRRR6AIQhdAEIQgDxZlwk9PQ+5WmrMuEnp6D3KrRzM+p+bK2zYEvGkWCwCWjWpmGJD6R+sw9zzUbfNnY3zKkdI/Wou55qOA9Hd5pGHYvsjTrRsfq8San0E60b6WiUpYsrDNH0BBzEfdH0Si4g5mPuj6LtQR6IIQhAAhCEAeLM+EkfrsHulpgWacJPTcHuvsqUsyGo+ZWm7Al40izYEvEtTMESF0hF6qPueajwM27vNSWkHrUfc80wbtbu80jG7OyOQnWjg/Vok3PoFOtHulIlGeLKQzRvsHMR90fRKJOn5iPuj6JRSPQBCEIAEIQgDxZrwkdN0/uvstKCzXhJ6ap/dKlLMhqPmytN6k4iTZvUnMRWqRhiQ+kHrUfc81HsGzcE/x8/mo+4mDDa25TkN2LP8ARTrR/pSLembjyU80f6Ti3qUsWUhmjfYOYj7o+i7XEPMx90fRdqRvBCEIAEIQgDxZpwk9Nwe6+y0tZpwk9Nw+6VKWZDUfNlZb1JxGU2aUuwrUzz4siceP5qPuKNadifaQO/NM7qjmnMJGjt9xw53JT3R82xOLeo5x5Kf6PH9UiUpr1ZWm/dH0DDzLO6Pou1xDzTO6F2onoghCEACEIQB4sz4SemofdLTAsz4SumYPd/ZVo5kNT82VhuxLMSDTsSzCtTR50SF0g9aZ3Qo5hT/SD1tndCj2Af8AiVo52Kk3CktHRbFIt6jdctZZp1R2KS0bH6jHqjK4UamLL0s0fQMPMs7oXa5i5pndC6UD0gQhCABCEIA8CzPhL6Zg939lpgWZ8JfTMHu/sq0czPqfmyrDqSseSRb1JVma1s86JCaQetM7oUcxSGP51LD/AIqOYlZx8ip2KZ0XzxCPeFC9Sl9GXiPEGOdew61Gpiy1HNH0FHzbdwXSjcNxigrmMbBURmS3Nlwv8FJBZz1LoEIQgAQhCAEamojpYHzzvayJjdZzjsAWS6XYvFjmItnpWlsbG6rS/a7t7FoWmlFJXaO1MUMmq9lpLDY+2disiHbtWihFN3MWrm1aPR229raue9KxpNpI9E2KdwvifyZmlrv3t8wtDMcSuY8fzTB/io5pspnH6GZ0pniAkhY30mG9t/sUPFG6V1gQGja72D2rnQkm1KwvSwyVkhjhsA0ct52N+57F03jS4w05IANnHWA+JSE1c4A09LeOJuRttJ9p7UlE50Zu11lO1yilFck/hGC1DsRpTJUNZHxrS+RklnNF8zf7L6AikbKwPjcHNIuCDe6+c6TE3Ahrz8FbcC0oq6AgwSEs62uzBWecZJm6jUjY2JCruDaWUVeGsqHCCbrBPJPirCDfMWIOanc1HqEIXQGmLRSzYZVRQW410Tgy/tssQcHh72StLZGOIc07QVvSq+lOiUOLB1VSasNd+7qk39varUZqL3M2opOa2MtB6wlWOXdZS1FFO6CrhdFKDm0j57ki0rXs1c87h2HBfYhzciFX8a4yeqMNJDc6utJqD5lTZN0ywKocJquqsC2WUtF/2jJI1sPyV4QGLJzSHdeS6AVyngoawfit1Xe0KMqtH9rqeTwXVJcE3Tad0V8pankkY4CMXJNgAu6ihqIOcjPgoXHMVFBGaaleRVvFpHj+032DtPySzaSux6UJSnZEtiOlH8sd/DwNbLVAcqzuSw+wnrPZ81p3Ahi+LYvS4k+vmElNC9jIhb0XEEkDwt8V87U93PNzc7SSvp3gYwz+X6FQSFha+rkdM6/s2D5ALJzuenFeLSL2hCEpUEIQgCOxfB6PF4OJrIgT/S8ZOaewrOMe0UrcJLpWXqKUf3GNzG8ea1heFoO3Z7E8KjiRqUYzMEqpOLpZXjaG2GfWmWDva3D4WN6hZ29a7pHoLh2MsdxDnUcjjyjE0arvBQ+F8FlJSTCSoxGolZ1sYA2+85q37K5mellwUYvsUNqJGvuHFXXHOD2aMOlweQzAf2JHAO8HbPjZUqrpamikMNZTyQyja14sf9+CrGcZGecKkORLEcQe2kmkeGu1GE5rK5IZp5HSSXLnnWJPWSr/AI7KG0Lhmdc6uXWq/Q0MtbUx09LG58sjg1rQOtRrWukaNPKyuNdHdHqzGMShoaMXmmeGjLJo9p7AvrfDaOPDqCnooOagjbG3cBZVPg50Ki0aoRPUsDsRmH4jsjxY9gV1UGbYrtnqEIXBgQhCABCEIAF5ZCFwAsmuI4bR4nDxNdTsmZ/kNm4rxC6n2Fk1uUXGuC2mrpAKWufFCHXDHtvq+I2qf0V0IwjRr8SmYZqn/nlALhu9iELt2+RFCK4LOhCFwcEIQ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" name="AutoShape 12" descr="data:image/jpeg;base64,/9j/4AAQSkZJRgABAQAAAQABAAD/2wCEAAkGBwgHBgkIBwgKCgkLDRYPDQwMDRsUFRAWIB0iIiAdHx8kKDQsJCYxJx8fLT0tMTU3Ojo6Iys/RD84QzQ5OjcBCgoKDQwNGg8PGjclHyU3Nzc3Nzc3Nzc3Nzc3Nzc3Nzc3Nzc3Nzc3Nzc3Nzc3Nzc3Nzc3Nzc3Nzc3Nzc3Nzc3N//AABEIAMgAYgMBIgACEQEDEQH/xAAcAAABBQEBAQAAAAAAAAAAAAAAAwQFBgcCAQj/xAA+EAABAwICBAoIBAYDAAAAAAABAAIDBBEFIQYSMXEHEyIzNUFhcoHBMjRRc5GhsdEjJCVSFBVCQ2LhU4Tx/8QAGQEAAwEBAQAAAAAAAAAAAAAAAAIDBAEF/8QAIhEAAgEDBAMBAQAAAAAAAAAAAAECAxEyBCExQRIiMxMU/9oADAMBAAIRAxEAPwDcEFC4nvxL7Gx1TZAEfWY5h1Gx75ai4Z6XFsL/AKKvzcJejkRzlq392md52XOAaPup47YnTRyG+0nW+amptH8Elj/Ew6nduFknsNsV93Cvoy30v40f9f8A2lqfhP0YnIDZatpJtnTO8kyxnRmgIP8ABYaGm/8AS4/dR9Fo+2Oa81A8tvkS5w+hU3OaH8Isv1Lj2HVTGvinNnC412Fv1Cko3Ne0OY4OadhCqjaGiho38Rh9OyoLcnubc38VN6PRyx4XG2dwdICbkJ4ybdmI1YkkIQqCghCEACEIQALmTNjhsyXS5k9B2dskAQVDXB0GtMJC5reWQ3YQLH5gpd1YDq/hva0h+s4/06u1I0L4KmkbM7i43SMs5rH5e22/P5pR8cBk4sawNnHqs8PvcduxBy4xqsQa98fEDlGVrXBw2NcCQbdtvko9uLRPbT6+u90oYS5kRDRrkgHblcjYnNbDR0n4rnPeRJE06pBItyWA9nKKZmjw+njbGZ8ohG3lSDIsddt/FI0jqciQi40B4lLSL8nV81P4V6mN5VfbUNeSzYLXDzsI6k9ocewumjFPUVsTJtY8gnP4JYZDyexPoXjXBzQ5uYOwr1VEBCEIAEIQgASU8jY4y57mtGwFxtmlFmXCST/PYWknVEOQumhHydidWp4R8iyPlw+kjZxmJQHi2tDWuI2tN8wOwAeCjajHaKMsdDIZnMcwnVacwHOJFz1Z2VIYnEav+KRl/plLo6xjH5IHkOiaZJWxusywaNSQuB8fHeoOTGJpmGPi4xrP1y7MucdfXAPYCutIvWoe55qO/buvvzKPziSdSTfJLSYnXzxESVUtrbA6wSGAaxxaIuJJucyU3PN+CX0d6Wh3lTlFJOw8ZNyW59BU/MR90fRKJOn5iPuj6JRRR6AIQhdAEIQgDxZlwk9PQ+5WmrMuEnp6D3KrRzM+p+bK2zYEvGkWCwCWjWpmGJD6R+sw9zzUbfNnY3zKkdI/Wou55qOA9Hd5pGHYvsjTrRsfq8San0E60b6WiUpYsrDNH0BBzEfdH0Si4g5mPuj6LtQR6IIQhAAhCEAeLM+EkfrsHulpgWacJPTcHuvsqUsyGo+ZWm7Al40izYEvEtTMESF0hF6qPueajwM27vNSWkHrUfc80wbtbu80jG7OyOQnWjg/Vok3PoFOtHulIlGeLKQzRvsHMR90fRKJOn5iPuj6JRSPQBCEIAEIQgDxZrwkdN0/uvstKCzXhJ6ap/dKlLMhqPmytN6k4iTZvUnMRWqRhiQ+kHrUfc81HsGzcE/x8/mo+4mDDa25TkN2LP8ARTrR/pSLembjyU80f6Ti3qUsWUhmjfYOYj7o+i7XEPMx90fRdqRvBCEIAEIQgDxZpwk9Nwe6+y0tZpwk9Nw+6VKWZDUfNlZb1JxGU2aUuwrUzz4siceP5qPuKNadifaQO/NM7qjmnMJGjt9xw53JT3R82xOLeo5x5Kf6PH9UiUpr1ZWm/dH0DDzLO6Pou1xDzTO6F2onoghCEACEIQB4sz4SemofdLTAsz4SumYPd/ZVo5kNT82VhuxLMSDTsSzCtTR50SF0g9aZ3Qo5hT/SD1tndCj2Af8AiVo52Kk3CktHRbFIt6jdctZZp1R2KS0bH6jHqjK4UamLL0s0fQMPMs7oXa5i5pndC6UD0gQhCABCEIA8CzPhL6Zg939lpgWZ8JfTMHu/sq0czPqfmyrDqSseSRb1JVma1s86JCaQetM7oUcxSGP51LD/AIqOYlZx8ip2KZ0XzxCPeFC9Sl9GXiPEGOdew61Gpiy1HNH0FHzbdwXSjcNxigrmMbBURmS3Nlwv8FJBZz1LoEIQgAQhCAEamojpYHzzvayJjdZzjsAWS6XYvFjmItnpWlsbG6rS/a7t7FoWmlFJXaO1MUMmq9lpLDY+2disiHbtWihFN3MWrm1aPR229raue9KxpNpI9E2KdwvifyZmlrv3t8wtDMcSuY8fzTB/io5pspnH6GZ0pniAkhY30mG9t/sUPFG6V1gQGja72D2rnQkm1KwvSwyVkhjhsA0ct52N+57F03jS4w05IANnHWA+JSE1c4A09LeOJuRttJ9p7UlE50Zu11lO1yilFck/hGC1DsRpTJUNZHxrS+RklnNF8zf7L6AikbKwPjcHNIuCDe6+c6TE3Ahrz8FbcC0oq6AgwSEs62uzBWecZJm6jUjY2JCruDaWUVeGsqHCCbrBPJPirCDfMWIOanc1HqEIXQGmLRSzYZVRQW410Tgy/tssQcHh72StLZGOIc07QVvSq+lOiUOLB1VSasNd+7qk39varUZqL3M2opOa2MtB6wlWOXdZS1FFO6CrhdFKDm0j57ki0rXs1c87h2HBfYhzciFX8a4yeqMNJDc6utJqD5lTZN0ywKocJquqsC2WUtF/2jJI1sPyV4QGLJzSHdeS6AVyngoawfit1Xe0KMqtH9rqeTwXVJcE3Tad0V8pankkY4CMXJNgAu6ihqIOcjPgoXHMVFBGaaleRVvFpHj+032DtPySzaSux6UJSnZEtiOlH8sd/DwNbLVAcqzuSw+wnrPZ81p3Ahi+LYvS4k+vmElNC9jIhb0XEEkDwt8V87U93PNzc7SSvp3gYwz+X6FQSFha+rkdM6/s2D5ALJzuenFeLSL2hCEpUEIQgCOxfB6PF4OJrIgT/S8ZOaewrOMe0UrcJLpWXqKUf3GNzG8ea1heFoO3Z7E8KjiRqUYzMEqpOLpZXjaG2GfWmWDva3D4WN6hZ29a7pHoLh2MsdxDnUcjjyjE0arvBQ+F8FlJSTCSoxGolZ1sYA2+85q37K5mellwUYvsUNqJGvuHFXXHOD2aMOlweQzAf2JHAO8HbPjZUqrpamikMNZTyQyja14sf9+CrGcZGecKkORLEcQe2kmkeGu1GE5rK5IZp5HSSXLnnWJPWSr/AI7KG0Lhmdc6uXWq/Q0MtbUx09LG58sjg1rQOtRrWukaNPKyuNdHdHqzGMShoaMXmmeGjLJo9p7AvrfDaOPDqCnooOagjbG3cBZVPg50Ki0aoRPUsDsRmH4jsjxY9gV1UGbYrtnqEIXBgQhCABCEIAF5ZCFwAsmuI4bR4nDxNdTsmZ/kNm4rxC6n2Fk1uUXGuC2mrpAKWufFCHXDHtvq+I2qf0V0IwjRr8SmYZqn/nlALhu9iELt2+RFCK4LOhCFwcEIQg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4" name="AutoShape 14" descr="data:image/jpeg;base64,/9j/4AAQSkZJRgABAQAAAQABAAD/2wCEAAkGBwgHBgkIBwgKCgkLDRYPDQwMDRsUFRAWIB0iIiAdHx8kKDQsJCYxJx8fLT0tMTU3Ojo6Iys/RD84QzQ5OjcBCgoKDQwNGg8PGjclHyU3Nzc3Nzc3Nzc3Nzc3Nzc3Nzc3Nzc3Nzc3Nzc3Nzc3Nzc3Nzc3Nzc3Nzc3Nzc3Nzc3N//AABEIAMgAYgMBIgACEQEDEQH/xAAcAAABBQEBAQAAAAAAAAAAAAAAAwQFBgcCAQj/xAA+EAABAwICBAoIBAYDAAAAAAABAAIDBBEFIQYSMXEHEyIzNUFhcoHBMjRRc5GhsdEjJCVSFBVCQ2LhU4Tx/8QAGQEAAwEBAQAAAAAAAAAAAAAAAAIDBAEF/8QAIhEAAgEDBAMBAQAAAAAAAAAAAAECAxEyBCExQRIiMxMU/9oADAMBAAIRAxEAPwDcEFC4nvxL7Gx1TZAEfWY5h1Gx75ai4Z6XFsL/AKKvzcJejkRzlq392md52XOAaPup47YnTRyG+0nW+amptH8Elj/Ew6nduFknsNsV93Cvoy30v40f9f8A2lqfhP0YnIDZatpJtnTO8kyxnRmgIP8ABYaGm/8AS4/dR9Fo+2Oa81A8tvkS5w+hU3OaH8Isv1Lj2HVTGvinNnC412Fv1Cko3Ne0OY4OadhCqjaGiho38Rh9OyoLcnubc38VN6PRyx4XG2dwdICbkJ4ybdmI1YkkIQqCghCEACEIQALmTNjhsyXS5k9B2dskAQVDXB0GtMJC5reWQ3YQLH5gpd1YDq/hva0h+s4/06u1I0L4KmkbM7i43SMs5rH5e22/P5pR8cBk4sawNnHqs8PvcduxBy4xqsQa98fEDlGVrXBw2NcCQbdtvko9uLRPbT6+u90oYS5kRDRrkgHblcjYnNbDR0n4rnPeRJE06pBItyWA9nKKZmjw+njbGZ8ohG3lSDIsddt/FI0jqciQi40B4lLSL8nV81P4V6mN5VfbUNeSzYLXDzsI6k9ocewumjFPUVsTJtY8gnP4JYZDyexPoXjXBzQ5uYOwr1VEBCEIAEIQgASU8jY4y57mtGwFxtmlFmXCST/PYWknVEOQumhHydidWp4R8iyPlw+kjZxmJQHi2tDWuI2tN8wOwAeCjajHaKMsdDIZnMcwnVacwHOJFz1Z2VIYnEav+KRl/plLo6xjH5IHkOiaZJWxusywaNSQuB8fHeoOTGJpmGPi4xrP1y7MucdfXAPYCutIvWoe55qO/buvvzKPziSdSTfJLSYnXzxESVUtrbA6wSGAaxxaIuJJucyU3PN+CX0d6Wh3lTlFJOw8ZNyW59BU/MR90fRKJOn5iPuj6JRRR6AIQhdAEIQgDxZlwk9PQ+5WmrMuEnp6D3KrRzM+p+bK2zYEvGkWCwCWjWpmGJD6R+sw9zzUbfNnY3zKkdI/Wou55qOA9Hd5pGHYvsjTrRsfq8San0E60b6WiUpYsrDNH0BBzEfdH0Si4g5mPuj6LtQR6IIQhAAhCEAeLM+EkfrsHulpgWacJPTcHuvsqUsyGo+ZWm7Al40izYEvEtTMESF0hF6qPueajwM27vNSWkHrUfc80wbtbu80jG7OyOQnWjg/Vok3PoFOtHulIlGeLKQzRvsHMR90fRKJOn5iPuj6JRSPQBCEIAEIQgDxZrwkdN0/uvstKCzXhJ6ap/dKlLMhqPmytN6k4iTZvUnMRWqRhiQ+kHrUfc81HsGzcE/x8/mo+4mDDa25TkN2LP8ARTrR/pSLembjyU80f6Ti3qUsWUhmjfYOYj7o+i7XEPMx90fRdqRvBCEIAEIQgDxZpwk9Nwe6+y0tZpwk9Nw+6VKWZDUfNlZb1JxGU2aUuwrUzz4siceP5qPuKNadifaQO/NM7qjmnMJGjt9xw53JT3R82xOLeo5x5Kf6PH9UiUpr1ZWm/dH0DDzLO6Pou1xDzTO6F2onoghCEACEIQB4sz4SemofdLTAsz4SumYPd/ZVo5kNT82VhuxLMSDTsSzCtTR50SF0g9aZ3Qo5hT/SD1tndCj2Af8AiVo52Kk3CktHRbFIt6jdctZZp1R2KS0bH6jHqjK4UamLL0s0fQMPMs7oXa5i5pndC6UD0gQhCABCEIA8CzPhL6Zg939lpgWZ8JfTMHu/sq0czPqfmyrDqSseSRb1JVma1s86JCaQetM7oUcxSGP51LD/AIqOYlZx8ip2KZ0XzxCPeFC9Sl9GXiPEGOdew61Gpiy1HNH0FHzbdwXSjcNxigrmMbBURmS3Nlwv8FJBZz1LoEIQgAQhCAEamojpYHzzvayJjdZzjsAWS6XYvFjmItnpWlsbG6rS/a7t7FoWmlFJXaO1MUMmq9lpLDY+2disiHbtWihFN3MWrm1aPR229raue9KxpNpI9E2KdwvifyZmlrv3t8wtDMcSuY8fzTB/io5pspnH6GZ0pniAkhY30mG9t/sUPFG6V1gQGja72D2rnQkm1KwvSwyVkhjhsA0ct52N+57F03jS4w05IANnHWA+JSE1c4A09LeOJuRttJ9p7UlE50Zu11lO1yilFck/hGC1DsRpTJUNZHxrS+RklnNF8zf7L6AikbKwPjcHNIuCDe6+c6TE3Ahrz8FbcC0oq6AgwSEs62uzBWecZJm6jUjY2JCruDaWUVeGsqHCCbrBPJPirCDfMWIOanc1HqEIXQGmLRSzYZVRQW410Tgy/tssQcHh72StLZGOIc07QVvSq+lOiUOLB1VSasNd+7qk39varUZqL3M2opOa2MtB6wlWOXdZS1FFO6CrhdFKDm0j57ki0rXs1c87h2HBfYhzciFX8a4yeqMNJDc6utJqD5lTZN0ywKocJquqsC2WUtF/2jJI1sPyV4QGLJzSHdeS6AVyngoawfit1Xe0KMqtH9rqeTwXVJcE3Tad0V8pankkY4CMXJNgAu6ihqIOcjPgoXHMVFBGaaleRVvFpHj+032DtPySzaSux6UJSnZEtiOlH8sd/DwNbLVAcqzuSw+wnrPZ81p3Ahi+LYvS4k+vmElNC9jIhb0XEEkDwt8V87U93PNzc7SSvp3gYwz+X6FQSFha+rkdM6/s2D5ALJzuenFeLSL2hCEpUEIQgCOxfB6PF4OJrIgT/S8ZOaewrOMe0UrcJLpWXqKUf3GNzG8ea1heFoO3Z7E8KjiRqUYzMEqpOLpZXjaG2GfWmWDva3D4WN6hZ29a7pHoLh2MsdxDnUcjjyjE0arvBQ+F8FlJSTCSoxGolZ1sYA2+85q37K5mellwUYvsUNqJGvuHFXXHOD2aMOlweQzAf2JHAO8HbPjZUqrpamikMNZTyQyja14sf9+CrGcZGecKkORLEcQe2kmkeGu1GE5rK5IZp5HSSXLnnWJPWSr/AI7KG0Lhmdc6uXWq/Q0MtbUx09LG58sjg1rQOtRrWukaNPKyuNdHdHqzGMShoaMXmmeGjLJo9p7AvrfDaOPDqCnooOagjbG3cBZVPg50Ki0aoRPUsDsRmH4jsjxY9gV1UGbYrtnqEIXBgQhCABCEIAF5ZCFwAsmuI4bR4nDxNdTsmZ/kNm4rxC6n2Fk1uUXGuC2mrpAKWufFCHXDHtvq+I2qf0V0IwjRr8SmYZqn/nlALhu9iELt2+RFCK4LOhCFwcEIQgD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pic>
        <p:nvPicPr>
          <p:cNvPr id="12187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30688" y="1779588"/>
            <a:ext cx="11033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9B306C-ED03-4977-9188-C0108D5976CC}"/>
              </a:ext>
            </a:extLst>
          </p:cNvPr>
          <p:cNvSpPr/>
          <p:nvPr/>
        </p:nvSpPr>
        <p:spPr bwMode="auto">
          <a:xfrm>
            <a:off x="4343400" y="1939372"/>
            <a:ext cx="457200" cy="1820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78CC1C-64C8-4DC6-B320-862417F8F95B}"/>
              </a:ext>
            </a:extLst>
          </p:cNvPr>
          <p:cNvSpPr txBox="1"/>
          <p:nvPr/>
        </p:nvSpPr>
        <p:spPr>
          <a:xfrm>
            <a:off x="3886200" y="6629400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Tham</a:t>
            </a:r>
            <a:r>
              <a:rPr lang="en-US" sz="900" dirty="0"/>
              <a:t> </a:t>
            </a:r>
            <a:r>
              <a:rPr lang="en-US" sz="900" dirty="0" err="1"/>
              <a:t>khảo</a:t>
            </a:r>
            <a:r>
              <a:rPr lang="en-US" sz="900" dirty="0"/>
              <a:t> </a:t>
            </a:r>
            <a:r>
              <a:rPr lang="en-US" sz="900" dirty="0" err="1"/>
              <a:t>thông</a:t>
            </a:r>
            <a:r>
              <a:rPr lang="en-US" sz="900" dirty="0"/>
              <a:t> tin </a:t>
            </a:r>
            <a:r>
              <a:rPr lang="en-US" sz="900" dirty="0" err="1"/>
              <a:t>kê</a:t>
            </a:r>
            <a:r>
              <a:rPr lang="en-US" sz="900" dirty="0"/>
              <a:t> </a:t>
            </a:r>
            <a:r>
              <a:rPr lang="en-US" sz="900" dirty="0" err="1"/>
              <a:t>toa</a:t>
            </a:r>
            <a:r>
              <a:rPr lang="en-US" sz="900" dirty="0"/>
              <a:t> </a:t>
            </a:r>
            <a:r>
              <a:rPr lang="en-US" sz="900" dirty="0" err="1"/>
              <a:t>sản</a:t>
            </a:r>
            <a:r>
              <a:rPr lang="en-US" sz="900" dirty="0"/>
              <a:t> </a:t>
            </a:r>
            <a:r>
              <a:rPr lang="en-US" sz="900" dirty="0" err="1"/>
              <a:t>phẩm</a:t>
            </a:r>
            <a:r>
              <a:rPr lang="en-US" sz="900" dirty="0"/>
              <a:t> Pulmicort </a:t>
            </a:r>
            <a:r>
              <a:rPr lang="en-US" sz="900" dirty="0" err="1"/>
              <a:t>tại</a:t>
            </a:r>
            <a:r>
              <a:rPr lang="en-US" sz="900" dirty="0"/>
              <a:t> </a:t>
            </a:r>
            <a:r>
              <a:rPr lang="en-US" sz="900" dirty="0" err="1"/>
              <a:t>Việt</a:t>
            </a:r>
            <a:r>
              <a:rPr lang="en-US" sz="900" dirty="0"/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4181677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  <p:bldP spid="352260" grpId="0"/>
      <p:bldP spid="352261" grpId="0"/>
      <p:bldP spid="3522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52F7FE9-E9D6-4720-AD45-C5A03D0E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1224" y="6356350"/>
            <a:ext cx="395576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Content Placeholder 1"/>
          <p:cNvSpPr>
            <a:spLocks noGrp="1"/>
          </p:cNvSpPr>
          <p:nvPr>
            <p:ph sz="quarter" idx="1"/>
          </p:nvPr>
        </p:nvSpPr>
        <p:spPr>
          <a:xfrm>
            <a:off x="328510" y="2009567"/>
            <a:ext cx="6220220" cy="2655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i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i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i="1" dirty="0" err="1">
                <a:latin typeface="Arial" pitchFamily="34" charset="0"/>
                <a:cs typeface="Arial" pitchFamily="34" charset="0"/>
              </a:rPr>
              <a:t>kéo</a:t>
            </a:r>
            <a:r>
              <a:rPr lang="en-US" alt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i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đ</a:t>
            </a:r>
            <a:r>
              <a:rPr lang="vi-VN" altLang="en-US" sz="28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ợc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ngừng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mạn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hủy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” đ</a:t>
            </a:r>
            <a:r>
              <a:rPr lang="vi-VN" altLang="en-US" sz="28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ờng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thở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=&gt;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hen đ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ư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soát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84978" y="1294253"/>
            <a:ext cx="670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THUỐC NGỪA CƠN (DỰ PHÒNG)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3400" y="4591399"/>
            <a:ext cx="37925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THUỐC CẮT CƠN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168" y="5114043"/>
            <a:ext cx="6851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Giãn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phê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quản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(đ</a:t>
            </a:r>
            <a:r>
              <a:rPr lang="vi-VN" altLang="en-US" sz="20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ờng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vi-VN" altLang="en-US" sz="2000" dirty="0">
                <a:latin typeface="Arial" pitchFamily="34" charset="0"/>
                <a:cs typeface="Arial" pitchFamily="34" charset="0"/>
              </a:rPr>
              <a:t>ơ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̉)</a:t>
            </a:r>
          </a:p>
          <a:p>
            <a:pPr>
              <a:buFont typeface="Arial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sửa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chữa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chữa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ngọn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gốc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” –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nền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hen).</a:t>
            </a:r>
          </a:p>
          <a:p>
            <a:pPr marL="457200" indent="-457200">
              <a:buFont typeface="Symbol" pitchFamily="18" charset="2"/>
              <a:buChar char="Þ"/>
            </a:pPr>
            <a:r>
              <a:rPr lang="en-US" altLang="en-US" sz="2000" b="1" dirty="0" err="1">
                <a:latin typeface="Arial" pitchFamily="34" charset="0"/>
                <a:cs typeface="Arial" pitchFamily="34" charset="0"/>
              </a:rPr>
              <a:t>Luôn</a:t>
            </a: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" pitchFamily="34" charset="0"/>
                <a:cs typeface="Arial" pitchFamily="34" charset="0"/>
              </a:rPr>
              <a:t>mình</a:t>
            </a: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FACB5-B87F-47B9-8A5E-C5B96904E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72"/>
          <a:stretch/>
        </p:blipFill>
        <p:spPr>
          <a:xfrm rot="20300626" flipH="1">
            <a:off x="7182356" y="5716764"/>
            <a:ext cx="1357456" cy="10562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B0F0CCF-61E0-4C82-83DD-01CE1D4835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2" t="19869" r="50000" b="42780"/>
          <a:stretch/>
        </p:blipFill>
        <p:spPr>
          <a:xfrm>
            <a:off x="6856935" y="2686493"/>
            <a:ext cx="1318876" cy="1213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84544A5-C453-4A28-8386-385E604D3A5F}"/>
              </a:ext>
            </a:extLst>
          </p:cNvPr>
          <p:cNvGrpSpPr/>
          <p:nvPr/>
        </p:nvGrpSpPr>
        <p:grpSpPr>
          <a:xfrm>
            <a:off x="6633077" y="1348803"/>
            <a:ext cx="1228007" cy="1337690"/>
            <a:chOff x="6357736" y="1294253"/>
            <a:chExt cx="1228007" cy="1337690"/>
          </a:xfrm>
        </p:grpSpPr>
        <p:pic>
          <p:nvPicPr>
            <p:cNvPr id="11776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736" y="1294253"/>
              <a:ext cx="1228007" cy="133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DC115E3-962D-45E7-B13E-ED4D6CD5129F}"/>
                </a:ext>
              </a:extLst>
            </p:cNvPr>
            <p:cNvSpPr/>
            <p:nvPr/>
          </p:nvSpPr>
          <p:spPr>
            <a:xfrm>
              <a:off x="7106617" y="1866329"/>
              <a:ext cx="268830" cy="300334"/>
            </a:xfrm>
            <a:prstGeom prst="rect">
              <a:avLst/>
            </a:prstGeom>
            <a:solidFill>
              <a:srgbClr val="F041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5921434-EF70-451B-95FB-BD67A6C014E7}"/>
              </a:ext>
            </a:extLst>
          </p:cNvPr>
          <p:cNvGrpSpPr/>
          <p:nvPr/>
        </p:nvGrpSpPr>
        <p:grpSpPr>
          <a:xfrm>
            <a:off x="7069038" y="3962400"/>
            <a:ext cx="1204624" cy="1213388"/>
            <a:chOff x="5660633" y="3091937"/>
            <a:chExt cx="1521067" cy="158417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1B95587C-4F35-42C4-85A8-D587A648C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633" y="3091937"/>
              <a:ext cx="1521067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52790A1-7310-4579-92F4-21446B547C0B}"/>
                </a:ext>
              </a:extLst>
            </p:cNvPr>
            <p:cNvSpPr/>
            <p:nvPr/>
          </p:nvSpPr>
          <p:spPr>
            <a:xfrm>
              <a:off x="6588224" y="3769421"/>
              <a:ext cx="332986" cy="355674"/>
            </a:xfrm>
            <a:prstGeom prst="rect">
              <a:avLst/>
            </a:prstGeom>
            <a:solidFill>
              <a:srgbClr val="F041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1394D95-2F1A-4802-A572-F36A29A5E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5572"/>
          <a:stretch/>
        </p:blipFill>
        <p:spPr>
          <a:xfrm rot="20300626" flipH="1">
            <a:off x="6116076" y="5643415"/>
            <a:ext cx="1397546" cy="1087436"/>
          </a:xfrm>
          <a:prstGeom prst="rect">
            <a:avLst/>
          </a:prstGeom>
        </p:spPr>
      </p:pic>
      <p:sp>
        <p:nvSpPr>
          <p:cNvPr id="20" name="object 32">
            <a:extLst>
              <a:ext uri="{FF2B5EF4-FFF2-40B4-BE49-F238E27FC236}">
                <a16:creationId xmlns:a16="http://schemas.microsoft.com/office/drawing/2014/main" xmlns="" id="{CB47B24A-C18D-47C7-A90B-57E375B7ECA2}"/>
              </a:ext>
            </a:extLst>
          </p:cNvPr>
          <p:cNvSpPr/>
          <p:nvPr/>
        </p:nvSpPr>
        <p:spPr>
          <a:xfrm>
            <a:off x="7803653" y="1247496"/>
            <a:ext cx="1228007" cy="153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311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D5D7C2E2-12E4-4197-977D-0FCB4C01E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-151906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 ĐIỀU TRỊ</a:t>
            </a:r>
          </a:p>
        </p:txBody>
      </p:sp>
    </p:spTree>
    <p:extLst>
      <p:ext uri="{BB962C8B-B14F-4D97-AF65-F5344CB8AC3E}">
        <p14:creationId xmlns:p14="http://schemas.microsoft.com/office/powerpoint/2010/main" val="1989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66800" y="425451"/>
            <a:ext cx="2590800" cy="3109912"/>
            <a:chOff x="720" y="115"/>
            <a:chExt cx="1632" cy="1959"/>
          </a:xfrm>
        </p:grpSpPr>
        <p:pic>
          <p:nvPicPr>
            <p:cNvPr id="37901" name="Picture 4" descr="Dan Thanh5"/>
            <p:cNvPicPr>
              <a:picLocks noChangeAspect="1" noChangeArrowheads="1"/>
            </p:cNvPicPr>
            <p:nvPr/>
          </p:nvPicPr>
          <p:blipFill>
            <a:blip r:embed="rId2">
              <a:lum bright="-24000" contrast="6000"/>
            </a:blip>
            <a:srcRect/>
            <a:stretch>
              <a:fillRect/>
            </a:stretch>
          </p:blipFill>
          <p:spPr bwMode="auto">
            <a:xfrm>
              <a:off x="720" y="528"/>
              <a:ext cx="1632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2" name="Text Box 9"/>
            <p:cNvSpPr txBox="1">
              <a:spLocks noChangeArrowheads="1"/>
            </p:cNvSpPr>
            <p:nvPr/>
          </p:nvSpPr>
          <p:spPr bwMode="auto">
            <a:xfrm>
              <a:off x="720" y="115"/>
              <a:ext cx="153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>
                  <a:latin typeface="Arial" pitchFamily="34" charset="0"/>
                  <a:cs typeface="Arial" pitchFamily="34" charset="0"/>
                </a:rPr>
                <a:t>NGOÀI CƠN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67033" y="3682982"/>
            <a:ext cx="2743200" cy="3049588"/>
            <a:chOff x="672" y="2236"/>
            <a:chExt cx="1728" cy="1921"/>
          </a:xfrm>
        </p:grpSpPr>
        <p:pic>
          <p:nvPicPr>
            <p:cNvPr id="37899" name="Picture 5" descr="Dan Thanh6"/>
            <p:cNvPicPr>
              <a:picLocks noChangeAspect="1" noChangeArrowheads="1"/>
            </p:cNvPicPr>
            <p:nvPr/>
          </p:nvPicPr>
          <p:blipFill>
            <a:blip r:embed="rId3">
              <a:lum bright="-18000"/>
            </a:blip>
            <a:srcRect/>
            <a:stretch>
              <a:fillRect/>
            </a:stretch>
          </p:blipFill>
          <p:spPr bwMode="auto">
            <a:xfrm>
              <a:off x="720" y="2611"/>
              <a:ext cx="1632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 Box 10"/>
            <p:cNvSpPr txBox="1">
              <a:spLocks noChangeArrowheads="1"/>
            </p:cNvSpPr>
            <p:nvPr/>
          </p:nvSpPr>
          <p:spPr bwMode="auto">
            <a:xfrm>
              <a:off x="672" y="2236"/>
              <a:ext cx="172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>
                  <a:latin typeface="Arial" pitchFamily="34" charset="0"/>
                  <a:cs typeface="Arial" pitchFamily="34" charset="0"/>
                </a:rPr>
                <a:t>TRONG CƠN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48200" y="182563"/>
            <a:ext cx="4267200" cy="3402012"/>
            <a:chOff x="2928" y="115"/>
            <a:chExt cx="2688" cy="2143"/>
          </a:xfrm>
        </p:grpSpPr>
        <p:pic>
          <p:nvPicPr>
            <p:cNvPr id="37897" name="Picture 8"/>
            <p:cNvPicPr>
              <a:picLocks noChangeAspect="1" noChangeArrowheads="1"/>
            </p:cNvPicPr>
            <p:nvPr/>
          </p:nvPicPr>
          <p:blipFill>
            <a:blip r:embed="rId4">
              <a:lum contrast="-12000"/>
            </a:blip>
            <a:srcRect/>
            <a:stretch>
              <a:fillRect/>
            </a:stretch>
          </p:blipFill>
          <p:spPr bwMode="auto">
            <a:xfrm>
              <a:off x="3456" y="710"/>
              <a:ext cx="1632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Text Box 11"/>
            <p:cNvSpPr txBox="1">
              <a:spLocks noChangeArrowheads="1"/>
            </p:cNvSpPr>
            <p:nvPr/>
          </p:nvSpPr>
          <p:spPr bwMode="auto">
            <a:xfrm>
              <a:off x="2928" y="115"/>
              <a:ext cx="26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NGỪA CƠN</a:t>
              </a:r>
            </a:p>
            <a:p>
              <a:pPr algn="ctr" eaLnBrk="1" hangingPunct="1"/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Dùng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đều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đặn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hằng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ngày</a:t>
              </a:r>
              <a:endParaRPr lang="en-US" sz="2400" b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37901" y="3549062"/>
            <a:ext cx="4800600" cy="3289299"/>
            <a:chOff x="2688" y="2220"/>
            <a:chExt cx="3024" cy="2072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5">
              <a:lum contrast="-30000"/>
            </a:blip>
            <a:srcRect/>
            <a:stretch>
              <a:fillRect/>
            </a:stretch>
          </p:blipFill>
          <p:spPr bwMode="auto">
            <a:xfrm>
              <a:off x="3485" y="2753"/>
              <a:ext cx="1632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Text Box 12"/>
            <p:cNvSpPr txBox="1">
              <a:spLocks noChangeArrowheads="1"/>
            </p:cNvSpPr>
            <p:nvPr/>
          </p:nvSpPr>
          <p:spPr bwMode="auto">
            <a:xfrm>
              <a:off x="2688" y="2220"/>
              <a:ext cx="302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CẮT CƠN</a:t>
              </a:r>
            </a:p>
            <a:p>
              <a:pPr algn="ctr" eaLnBrk="1" hangingPunct="1"/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có 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triệu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chứng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c</a:t>
              </a:r>
              <a:r>
                <a:rPr lang="vi-VN" sz="2400" b="1" u="sng" dirty="0">
                  <a:latin typeface="Arial" pitchFamily="34" charset="0"/>
                  <a:cs typeface="Arial" pitchFamily="34" charset="0"/>
                </a:rPr>
                <a:t>ơ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n)</a:t>
              </a:r>
            </a:p>
          </p:txBody>
        </p:sp>
      </p:grp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3962400" y="1981200"/>
            <a:ext cx="1371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0487" tIns="44450" rIns="90487" bIns="444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3962400" y="5410200"/>
            <a:ext cx="1371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0487" tIns="44450" rIns="90487" bIns="444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190500" y="1726018"/>
            <a:ext cx="7086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>
                <a:latin typeface="Arial" pitchFamily="34" charset="0"/>
                <a:cs typeface="Arial" pitchFamily="34" charset="0"/>
                <a:sym typeface="Wingdings" pitchFamily="2" charset="2"/>
              </a:rPr>
              <a:t>1. </a:t>
            </a:r>
            <a:r>
              <a:rPr lang="en-US" sz="2600" u="sng">
                <a:latin typeface="Arial" pitchFamily="34" charset="0"/>
                <a:cs typeface="Arial" pitchFamily="34" charset="0"/>
              </a:rPr>
              <a:t>KHI NÀO DÙNG THUỐC CẮT CƠN?</a:t>
            </a:r>
            <a:r>
              <a:rPr lang="en-US" sz="2600">
                <a:latin typeface="Arial" pitchFamily="34" charset="0"/>
                <a:cs typeface="Arial" pitchFamily="34" charset="0"/>
              </a:rPr>
              <a:t>   </a:t>
            </a:r>
            <a:r>
              <a:rPr lang="en-US" sz="260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en-US" sz="26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4686300" y="2144624"/>
            <a:ext cx="422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HO – KHÓ THỞ - KHÒ KHÈ – NẶNG NGỰC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247650" y="3033713"/>
            <a:ext cx="4800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2.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SỬ DỤNG THẾ NÀO?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20425" y="4091782"/>
            <a:ext cx="819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Xịt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hít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lần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Xịt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hít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lần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       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Xịt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hít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lần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182644" y="4957764"/>
            <a:ext cx="7696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LUÔN MANG THUỐC CẮT CƠN </a:t>
            </a:r>
          </a:p>
          <a:p>
            <a:pPr marL="347663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THEO NGƯỜI</a:t>
            </a: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-1178" y="2268835"/>
            <a:ext cx="4753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triệu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chứng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gồm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9433" name="Oval 9"/>
          <p:cNvSpPr>
            <a:spLocks noChangeArrowheads="1"/>
          </p:cNvSpPr>
          <p:nvPr/>
        </p:nvSpPr>
        <p:spPr bwMode="auto">
          <a:xfrm>
            <a:off x="1524000" y="3657600"/>
            <a:ext cx="12192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20 phút</a:t>
            </a:r>
          </a:p>
        </p:txBody>
      </p:sp>
      <p:pic>
        <p:nvPicPr>
          <p:cNvPr id="359436" name="Picture 12" descr="AMBULN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389313"/>
            <a:ext cx="18288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7" name="Picture 13" descr="m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27600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Rectangle 15"/>
          <p:cNvSpPr>
            <a:spLocks noChangeArrowheads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DÙNG THUỐC CẮT CƠN DẠNG HÍT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752600" y="4341813"/>
            <a:ext cx="762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4116175" y="4322763"/>
            <a:ext cx="762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V="1">
            <a:off x="6629400" y="4335463"/>
            <a:ext cx="381000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733800" y="3619500"/>
            <a:ext cx="12192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20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phút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867400" y="3570288"/>
            <a:ext cx="12192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20 phút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715000" y="5626100"/>
            <a:ext cx="1066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463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/>
      <p:bldP spid="359427" grpId="0"/>
      <p:bldP spid="359428" grpId="0"/>
      <p:bldP spid="359429" grpId="0"/>
      <p:bldP spid="359430" grpId="0"/>
      <p:bldP spid="359432" grpId="0"/>
      <p:bldP spid="359433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21996" y="12192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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SỬ DỤNG THUỐC NHƯ THẾ NÀO?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228600" y="2006600"/>
            <a:ext cx="8610600" cy="396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y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lệnh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sĩ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hít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hít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hoặc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sáng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hít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chiều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hít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ngày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dù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chứng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hay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không</a:t>
            </a:r>
            <a:endParaRPr lang="en-US" sz="28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ngưng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thuốc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ý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kiến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sĩ</a:t>
            </a:r>
            <a:endParaRPr lang="en-US" sz="28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Súc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miệng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ngay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xịt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/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hít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thuốc</a:t>
            </a:r>
            <a:endParaRPr lang="en-US" sz="2800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40963" name="Rectangle 13"/>
          <p:cNvSpPr>
            <a:spLocks noChangeArrowheads="1"/>
          </p:cNvSpPr>
          <p:nvPr/>
        </p:nvSpPr>
        <p:spPr bwMode="auto">
          <a:xfrm>
            <a:off x="533400" y="228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DÙNG THUỐC NGỪA CƠN ĐƯỜNG HÍT</a:t>
            </a:r>
          </a:p>
        </p:txBody>
      </p:sp>
    </p:spTree>
    <p:extLst>
      <p:ext uri="{BB962C8B-B14F-4D97-AF65-F5344CB8AC3E}">
        <p14:creationId xmlns:p14="http://schemas.microsoft.com/office/powerpoint/2010/main" val="2009761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/>
      <p:bldP spid="3614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772" y="2057400"/>
            <a:ext cx="8915400" cy="2209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HEN PHẾ QUẢN VÀ </a:t>
            </a:r>
            <a:b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SỐ LƯU Ý KHI SỬ DỤNG THUỐC</a:t>
            </a:r>
            <a:b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ĐIỀU TRỊ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5D9EFC-6ACC-48EB-B902-A8B9B0E10085}"/>
              </a:ext>
            </a:extLst>
          </p:cNvPr>
          <p:cNvSpPr/>
          <p:nvPr/>
        </p:nvSpPr>
        <p:spPr>
          <a:xfrm>
            <a:off x="4267200" y="6432016"/>
            <a:ext cx="4727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https://www.nationalasthma.org.au/understanding-asthma/what-is-asthma</a:t>
            </a:r>
          </a:p>
        </p:txBody>
      </p:sp>
    </p:spTree>
    <p:extLst>
      <p:ext uri="{BB962C8B-B14F-4D97-AF65-F5344CB8AC3E}">
        <p14:creationId xmlns:p14="http://schemas.microsoft.com/office/powerpoint/2010/main" val="34637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7633"/>
            <a:ext cx="8191500" cy="56388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kéo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thuốc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   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kiểm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soát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hen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kém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tiến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triển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nặng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thêm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cơn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hen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cấp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nhập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viện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vong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4" descr="pati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0626" y="1631045"/>
            <a:ext cx="31309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927100" y="304800"/>
            <a:ext cx="764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LƯU Ý!</a:t>
            </a:r>
          </a:p>
        </p:txBody>
      </p:sp>
    </p:spTree>
    <p:extLst>
      <p:ext uri="{BB962C8B-B14F-4D97-AF65-F5344CB8AC3E}">
        <p14:creationId xmlns:p14="http://schemas.microsoft.com/office/powerpoint/2010/main" val="65834317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077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 SỐ SAI LẦM CẦN TRÁNH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38200"/>
            <a:ext cx="8229600" cy="60356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nhầm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dự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phòng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=&gt;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Khắc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phục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Thuốc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cắt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 c</a:t>
            </a:r>
            <a:r>
              <a:rPr lang="vi-VN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ơ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n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ngừa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 c</a:t>
            </a:r>
            <a:r>
              <a:rPr lang="vi-VN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ơ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n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ống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hít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mình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liều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chậm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Quên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lắc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xịt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Sau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xịt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giây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Quên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miệng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cụ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ngưng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liều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Hết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mua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kịp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0350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915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BỆNH PHỔI TẮC NGHẼN MẠN TÍNH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(COPD)</a:t>
            </a:r>
            <a:b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SỐ LƯU Ý KHI SỬ DỤNG THUỐC</a:t>
            </a:r>
            <a:b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ĐIỀU TRỊ </a:t>
            </a:r>
            <a:b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COPD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lo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ngại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68760"/>
            <a:ext cx="7541529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09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643464" cy="835025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COPD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3522" y="6525344"/>
            <a:ext cx="368301" cy="10393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defRPr/>
            </a:pPr>
            <a:fld id="{99055A7B-0C63-4176-B167-9AB6AE567B94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70027" y="1371600"/>
            <a:ext cx="8640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COPD hay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Nghẽn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bởi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dẳng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luồng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bởi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bao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ho,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đàm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bởi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COPD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bởi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đợt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kịch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1001" y="6400800"/>
            <a:ext cx="909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GOLD 2020</a:t>
            </a:r>
          </a:p>
        </p:txBody>
      </p:sp>
    </p:spTree>
    <p:extLst>
      <p:ext uri="{BB962C8B-B14F-4D97-AF65-F5344CB8AC3E}">
        <p14:creationId xmlns:p14="http://schemas.microsoft.com/office/powerpoint/2010/main" val="416212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B9522-6E0C-437C-B805-3BE64903514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939BC05-A5CF-40E0-AFBD-BD5EBE4544A8}"/>
              </a:ext>
            </a:extLst>
          </p:cNvPr>
          <p:cNvGrpSpPr/>
          <p:nvPr/>
        </p:nvGrpSpPr>
        <p:grpSpPr>
          <a:xfrm>
            <a:off x="0" y="1295400"/>
            <a:ext cx="9190075" cy="5503928"/>
            <a:chOff x="-46075" y="1295400"/>
            <a:chExt cx="9190075" cy="550392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3CB782D1-AF85-4FC7-B586-1A7B793CE3BA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b="16901"/>
            <a:stretch/>
          </p:blipFill>
          <p:spPr bwMode="auto">
            <a:xfrm>
              <a:off x="-46075" y="1295400"/>
              <a:ext cx="9151088" cy="550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F5696E57-47CC-49C9-816E-1B64116718E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24600" y="1723264"/>
              <a:ext cx="2819400" cy="4724400"/>
            </a:xfrm>
            <a:prstGeom prst="rect">
              <a:avLst/>
            </a:prstGeom>
            <a:solidFill>
              <a:schemeClr val="tx1"/>
            </a:solidFill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 marL="342900" indent="-342900" algn="ctr" eaLnBrk="1" hangingPunct="1">
                <a:spcBef>
                  <a:spcPts val="1200"/>
                </a:spcBef>
                <a:spcAft>
                  <a:spcPct val="25000"/>
                </a:spcAft>
                <a:defRPr/>
              </a:pPr>
              <a:r>
                <a:rPr lang="en-US" sz="2400" b="1" u="sng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Yếu</a:t>
              </a:r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tố</a:t>
              </a:r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cơ</a:t>
              </a:r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địa</a:t>
              </a:r>
              <a:endParaRPr lang="en-US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eaLnBrk="1" hangingPunct="1">
                <a:spcBef>
                  <a:spcPts val="1200"/>
                </a:spcBef>
                <a:spcAft>
                  <a:spcPct val="25000"/>
                </a:spcAft>
                <a:buClr>
                  <a:srgbClr val="0070C0"/>
                </a:buClr>
                <a:buFont typeface="Calibri" pitchFamily="34" charset="0"/>
                <a:buChar char="•"/>
                <a:defRPr/>
              </a:pP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 gen di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truyền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Thiếu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men alpha</a:t>
              </a:r>
              <a:r>
                <a:rPr lang="en-US" sz="2200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-antitrypsin </a:t>
              </a:r>
            </a:p>
            <a:p>
              <a:pPr marL="342900" indent="-342900" eaLnBrk="1" hangingPunct="1">
                <a:spcBef>
                  <a:spcPts val="1200"/>
                </a:spcBef>
                <a:spcAft>
                  <a:spcPct val="25000"/>
                </a:spcAft>
                <a:buClr>
                  <a:srgbClr val="0070C0"/>
                </a:buClr>
                <a:buFont typeface="Calibri" pitchFamily="34" charset="0"/>
                <a:buChar char="•"/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Tăng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phản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đ</a:t>
              </a:r>
              <a:r>
                <a:rPr lang="vi-VN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ư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ờng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thở</a:t>
              </a:r>
              <a:endPara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eaLnBrk="1" hangingPunct="1">
                <a:spcBef>
                  <a:spcPts val="1200"/>
                </a:spcBef>
                <a:spcAft>
                  <a:spcPct val="25000"/>
                </a:spcAft>
                <a:buClr>
                  <a:srgbClr val="0070C0"/>
                </a:buClr>
                <a:buFont typeface="Calibri" pitchFamily="34" charset="0"/>
                <a:buChar char="•"/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Bất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trưởng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phổi</a:t>
              </a:r>
              <a:endPara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eaLnBrk="1" hangingPunct="1">
                <a:spcBef>
                  <a:spcPts val="1200"/>
                </a:spcBef>
                <a:spcAft>
                  <a:spcPct val="25000"/>
                </a:spcAft>
                <a:buClr>
                  <a:srgbClr val="0070C0"/>
                </a:buClr>
                <a:buFont typeface="Calibri" pitchFamily="34" charset="0"/>
                <a:buChar char="•"/>
                <a:defRPr/>
              </a:pPr>
              <a:r>
                <a:rPr lang="en-US" altLang="en-US" sz="20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Nhiễm</a:t>
              </a:r>
              <a:r>
                <a:rPr lang="en-US" alt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trùng</a:t>
              </a:r>
              <a:r>
                <a:rPr lang="en-US" alt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hô</a:t>
              </a:r>
              <a:r>
                <a:rPr lang="en-US" alt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hấp</a:t>
              </a:r>
              <a:endPara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eaLnBrk="1" hangingPunct="1">
                <a:spcBef>
                  <a:spcPts val="1200"/>
                </a:spcBef>
                <a:spcAft>
                  <a:spcPct val="25000"/>
                </a:spcAft>
                <a:buClr>
                  <a:srgbClr val="0070C0"/>
                </a:buClr>
                <a:buFont typeface="Calibri" pitchFamily="34" charset="0"/>
                <a:buChar char="•"/>
                <a:defRPr/>
              </a:pPr>
              <a:endPara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4538C7D7-E7A4-4A9E-84AC-24B3D8949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4" y="1828800"/>
              <a:ext cx="3570767" cy="47705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altLang="en-US" sz="2700" b="1" u="sng" dirty="0" err="1">
                  <a:solidFill>
                    <a:schemeClr val="bg1"/>
                  </a:solidFill>
                </a:rPr>
                <a:t>Yếu</a:t>
              </a:r>
              <a:r>
                <a:rPr lang="en-US" altLang="en-US" sz="2700" b="1" u="sng" dirty="0">
                  <a:solidFill>
                    <a:schemeClr val="bg1"/>
                  </a:solidFill>
                </a:rPr>
                <a:t> </a:t>
              </a:r>
              <a:r>
                <a:rPr lang="en-US" altLang="en-US" sz="2700" b="1" u="sng" dirty="0" err="1">
                  <a:solidFill>
                    <a:schemeClr val="bg1"/>
                  </a:solidFill>
                </a:rPr>
                <a:t>tố</a:t>
              </a:r>
              <a:r>
                <a:rPr lang="en-US" altLang="en-US" sz="2700" b="1" u="sng" dirty="0">
                  <a:solidFill>
                    <a:schemeClr val="bg1"/>
                  </a:solidFill>
                </a:rPr>
                <a:t> </a:t>
              </a:r>
              <a:r>
                <a:rPr lang="en-US" altLang="en-US" sz="2700" b="1" u="sng" dirty="0" err="1">
                  <a:solidFill>
                    <a:schemeClr val="bg1"/>
                  </a:solidFill>
                </a:rPr>
                <a:t>bên</a:t>
              </a:r>
              <a:r>
                <a:rPr lang="en-US" altLang="en-US" sz="2700" b="1" u="sng" dirty="0">
                  <a:solidFill>
                    <a:schemeClr val="bg1"/>
                  </a:solidFill>
                </a:rPr>
                <a:t> </a:t>
              </a:r>
              <a:r>
                <a:rPr lang="en-US" altLang="en-US" sz="2700" b="1" u="sng" dirty="0" err="1">
                  <a:solidFill>
                    <a:schemeClr val="bg1"/>
                  </a:solidFill>
                </a:rPr>
                <a:t>ngoài</a:t>
              </a:r>
              <a:endParaRPr lang="en-US" altLang="en-US" sz="2700" b="1" u="sng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 typeface="Arial" panose="020B0604020202020204" pitchFamily="34" charset="0"/>
                <a:buChar char="•"/>
              </a:pPr>
              <a:r>
                <a:rPr lang="en-US" altLang="en-US" sz="2200" dirty="0" err="1">
                  <a:solidFill>
                    <a:schemeClr val="bg1"/>
                  </a:solidFill>
                </a:rPr>
                <a:t>Hút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thuốc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lá</a:t>
              </a:r>
              <a:endParaRPr lang="en-US" altLang="en-US" sz="2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 typeface="Arial" panose="020B0604020202020204" pitchFamily="34" charset="0"/>
                <a:buChar char="•"/>
              </a:pPr>
              <a:r>
                <a:rPr lang="en-US" altLang="en-US" sz="2200" dirty="0" err="1">
                  <a:solidFill>
                    <a:schemeClr val="bg1"/>
                  </a:solidFill>
                </a:rPr>
                <a:t>Tiếp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xúc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chất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đốt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sinh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khối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</a:p>
            <a:p>
              <a:pPr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 typeface="Arial" panose="020B0604020202020204" pitchFamily="34" charset="0"/>
                <a:buChar char="•"/>
              </a:pPr>
              <a:r>
                <a:rPr lang="en-US" altLang="en-US" sz="2200" dirty="0" err="1">
                  <a:solidFill>
                    <a:schemeClr val="bg1"/>
                  </a:solidFill>
                </a:rPr>
                <a:t>Tiếp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xúc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bụi</a:t>
              </a:r>
              <a:r>
                <a:rPr lang="en-US" altLang="en-US" sz="2200" dirty="0">
                  <a:solidFill>
                    <a:schemeClr val="bg1"/>
                  </a:solidFill>
                </a:rPr>
                <a:t>,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hóa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chất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trong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nghề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nghiệp</a:t>
              </a:r>
              <a:endParaRPr lang="en-US" altLang="en-US" sz="2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 typeface="Arial" panose="020B0604020202020204" pitchFamily="34" charset="0"/>
                <a:buChar char="•"/>
              </a:pPr>
              <a:r>
                <a:rPr lang="en-US" altLang="en-US" sz="2200" dirty="0" err="1">
                  <a:solidFill>
                    <a:schemeClr val="bg1"/>
                  </a:solidFill>
                </a:rPr>
                <a:t>Yếu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tố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kinh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tế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xã</a:t>
              </a:r>
              <a:r>
                <a:rPr lang="en-US" altLang="en-US" sz="2200" dirty="0">
                  <a:solidFill>
                    <a:schemeClr val="bg1"/>
                  </a:solidFill>
                </a:rPr>
                <a:t> </a:t>
              </a:r>
              <a:r>
                <a:rPr lang="en-US" altLang="en-US" sz="2200" dirty="0" err="1">
                  <a:solidFill>
                    <a:schemeClr val="bg1"/>
                  </a:solidFill>
                </a:rPr>
                <a:t>hội</a:t>
              </a:r>
              <a:endParaRPr lang="en-US" altLang="en-US" sz="2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00"/>
                </a:buClr>
                <a:buSzPct val="65000"/>
                <a:buFont typeface="Wingdings" panose="05000000000000000000" pitchFamily="2" charset="2"/>
                <a:buChar char="•"/>
              </a:pPr>
              <a:endParaRPr lang="en-US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A17477-C7A3-4C3B-897E-CF69E4E01D1B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CÁC YẾU TỐ NGUY C</a:t>
            </a:r>
            <a:r>
              <a:rPr lang="vi-VN" altLang="en-US" sz="40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Ơ</a:t>
            </a:r>
            <a:r>
              <a:rPr lang="en-US" altLang="en-US" sz="40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kern="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COPD</a:t>
            </a:r>
            <a:endParaRPr lang="en-US" altLang="en-US" sz="4000" b="1" kern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F6CA26-4331-4893-8855-422D1C95A5BE}"/>
              </a:ext>
            </a:extLst>
          </p:cNvPr>
          <p:cNvSpPr/>
          <p:nvPr/>
        </p:nvSpPr>
        <p:spPr>
          <a:xfrm>
            <a:off x="8001001" y="6400800"/>
            <a:ext cx="909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GOLD 2020</a:t>
            </a:r>
          </a:p>
        </p:txBody>
      </p:sp>
    </p:spTree>
    <p:extLst>
      <p:ext uri="{BB962C8B-B14F-4D97-AF65-F5344CB8AC3E}">
        <p14:creationId xmlns:p14="http://schemas.microsoft.com/office/powerpoint/2010/main" val="2460116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BD8520F1-FA3D-4BCD-96FC-ECAD3033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81049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lào</a:t>
            </a:r>
            <a:endParaRPr lang="en-US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739DAA6D-E96D-43E7-9340-1AB7D617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2672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4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21ACF6D-7526-4854-8AB9-FECE2BD2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SÀNG LỌC PHÁT HIỆN SỚM COPD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E1E5B-92E7-4E38-94D6-FFA971960ADE}"/>
              </a:ext>
            </a:extLst>
          </p:cNvPr>
          <p:cNvSpPr txBox="1"/>
          <p:nvPr/>
        </p:nvSpPr>
        <p:spPr>
          <a:xfrm>
            <a:off x="152400" y="1676400"/>
            <a:ext cx="36779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srgbClr val="002060"/>
                </a:solidFill>
              </a:rPr>
              <a:t>Phơi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nhiễm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khối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nghề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nghiệp</a:t>
            </a:r>
            <a:endParaRPr lang="en-US" sz="24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≥ 40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DDB892-7102-479F-858D-E55A4C03900D}"/>
              </a:ext>
            </a:extLst>
          </p:cNvPr>
          <p:cNvSpPr txBox="1"/>
          <p:nvPr/>
        </p:nvSpPr>
        <p:spPr>
          <a:xfrm>
            <a:off x="4343400" y="1676400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ở, </a:t>
            </a:r>
            <a:r>
              <a:rPr lang="en-US" sz="2400" dirty="0" err="1">
                <a:solidFill>
                  <a:srgbClr val="002060"/>
                </a:solidFill>
              </a:rPr>
              <a:t>đờm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nhiều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4F65157-A5B4-458C-8801-16212BC8821E}"/>
              </a:ext>
            </a:extLst>
          </p:cNvPr>
          <p:cNvGrpSpPr/>
          <p:nvPr/>
        </p:nvGrpSpPr>
        <p:grpSpPr>
          <a:xfrm>
            <a:off x="5316" y="4876800"/>
            <a:ext cx="9423400" cy="722657"/>
            <a:chOff x="101600" y="4943575"/>
            <a:chExt cx="9423400" cy="72265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xmlns="" id="{448250DA-8EAA-4243-9231-879A4157C757}"/>
                </a:ext>
              </a:extLst>
            </p:cNvPr>
            <p:cNvSpPr/>
            <p:nvPr/>
          </p:nvSpPr>
          <p:spPr bwMode="auto">
            <a:xfrm>
              <a:off x="101600" y="4943575"/>
              <a:ext cx="660400" cy="722657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3015565-50DA-4387-BEA0-995E691413D2}"/>
                </a:ext>
              </a:extLst>
            </p:cNvPr>
            <p:cNvSpPr txBox="1"/>
            <p:nvPr/>
          </p:nvSpPr>
          <p:spPr>
            <a:xfrm>
              <a:off x="762000" y="5043293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khám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sàng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sớm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COPD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2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BD3B5A5-F195-4748-9433-DD25610C25F0}"/>
              </a:ext>
            </a:extLst>
          </p:cNvPr>
          <p:cNvSpPr txBox="1">
            <a:spLocks/>
          </p:cNvSpPr>
          <p:nvPr/>
        </p:nvSpPr>
        <p:spPr bwMode="auto">
          <a:xfrm>
            <a:off x="342900" y="21336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.VnArialH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.VnArialH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6B2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ĐIỀU TRỊ COPD</a:t>
            </a:r>
          </a:p>
        </p:txBody>
      </p:sp>
    </p:spTree>
    <p:extLst>
      <p:ext uri="{BB962C8B-B14F-4D97-AF65-F5344CB8AC3E}">
        <p14:creationId xmlns:p14="http://schemas.microsoft.com/office/powerpoint/2010/main" val="3308677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13155-6BF2-46C9-B916-89162874B4F7}"/>
              </a:ext>
            </a:extLst>
          </p:cNvPr>
          <p:cNvSpPr txBox="1">
            <a:spLocks/>
          </p:cNvSpPr>
          <p:nvPr/>
        </p:nvSpPr>
        <p:spPr bwMode="auto">
          <a:xfrm>
            <a:off x="533400" y="228600"/>
            <a:ext cx="8202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thuốc</a:t>
            </a:r>
            <a:endParaRPr lang="en-US" sz="3600" b="1" kern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0FCCC8-C066-4F52-B29B-FABE9AACD8CE}"/>
              </a:ext>
            </a:extLst>
          </p:cNvPr>
          <p:cNvSpPr/>
          <p:nvPr/>
        </p:nvSpPr>
        <p:spPr>
          <a:xfrm>
            <a:off x="152400" y="930890"/>
            <a:ext cx="8673306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 err="1">
                <a:latin typeface="+mj-lt"/>
              </a:rPr>
              <a:t>Ngừng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tiếp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xúc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với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yếu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tố</a:t>
            </a:r>
            <a:r>
              <a:rPr lang="vi-VN" sz="2200" b="1" dirty="0">
                <a:latin typeface="+mj-lt"/>
              </a:rPr>
              <a:t> nguy cơ</a:t>
            </a:r>
          </a:p>
          <a:p>
            <a:pPr>
              <a:lnSpc>
                <a:spcPct val="120000"/>
              </a:lnSpc>
            </a:pPr>
            <a:r>
              <a:rPr lang="vi-VN" sz="2200" dirty="0">
                <a:latin typeface="+mj-lt"/>
              </a:rPr>
              <a:t> − Ngừng tiếp xúc với khói thuốc lá, thuốc lào, bụi, khói bếp rơm, củi, </a:t>
            </a:r>
            <a:r>
              <a:rPr lang="vi-VN" sz="2200" dirty="0" smtClean="0">
                <a:latin typeface="+mj-lt"/>
              </a:rPr>
              <a:t>than</a:t>
            </a:r>
            <a:r>
              <a:rPr lang="vi-VN" sz="2200" dirty="0">
                <a:latin typeface="+mj-lt"/>
              </a:rPr>
              <a:t>, khí </a:t>
            </a:r>
            <a:r>
              <a:rPr lang="vi-VN" sz="2200" dirty="0" smtClean="0">
                <a:latin typeface="+mj-lt"/>
              </a:rPr>
              <a:t>độc</a:t>
            </a:r>
            <a:endParaRPr lang="en-US" sz="22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latin typeface="+mj-lt"/>
              </a:rPr>
              <a:t>Tiêm </a:t>
            </a:r>
            <a:r>
              <a:rPr lang="vi-VN" sz="2200" b="1" dirty="0" err="1">
                <a:latin typeface="+mj-lt"/>
              </a:rPr>
              <a:t>vắc</a:t>
            </a:r>
            <a:r>
              <a:rPr lang="vi-VN" sz="2200" b="1" dirty="0">
                <a:latin typeface="+mj-lt"/>
              </a:rPr>
              <a:t> xin </a:t>
            </a:r>
            <a:r>
              <a:rPr lang="vi-VN" sz="2200" b="1" dirty="0" err="1">
                <a:latin typeface="+mj-lt"/>
              </a:rPr>
              <a:t>phòng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nhiễm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trùng</a:t>
            </a:r>
            <a:r>
              <a:rPr lang="vi-VN" sz="2200" b="1" dirty="0">
                <a:latin typeface="+mj-lt"/>
              </a:rPr>
              <a:t> </a:t>
            </a:r>
            <a:r>
              <a:rPr lang="vi-VN" sz="2200" b="1" dirty="0" err="1">
                <a:latin typeface="+mj-lt"/>
              </a:rPr>
              <a:t>đường</a:t>
            </a:r>
            <a:r>
              <a:rPr lang="vi-VN" sz="2200" b="1" dirty="0">
                <a:latin typeface="+mj-lt"/>
              </a:rPr>
              <a:t> hô </a:t>
            </a:r>
            <a:r>
              <a:rPr lang="vi-VN" sz="2200" b="1" dirty="0" err="1">
                <a:latin typeface="+mj-lt"/>
              </a:rPr>
              <a:t>hấp</a:t>
            </a:r>
            <a:endParaRPr lang="en-US" sz="22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+mj-lt"/>
              </a:rPr>
              <a:t>   </a:t>
            </a:r>
            <a:r>
              <a:rPr lang="vi-VN" sz="2200" dirty="0">
                <a:latin typeface="+mj-lt"/>
              </a:rPr>
              <a:t>− Tiêm </a:t>
            </a:r>
            <a:r>
              <a:rPr lang="vi-VN" sz="2200" dirty="0" err="1">
                <a:latin typeface="+mj-lt"/>
              </a:rPr>
              <a:t>phòng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vắc</a:t>
            </a:r>
            <a:r>
              <a:rPr lang="vi-VN" sz="2200" dirty="0">
                <a:latin typeface="+mj-lt"/>
              </a:rPr>
              <a:t> xin </a:t>
            </a:r>
            <a:r>
              <a:rPr lang="vi-VN" sz="2200" dirty="0" err="1">
                <a:latin typeface="+mj-lt"/>
              </a:rPr>
              <a:t>cúm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vào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đầu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mùa</a:t>
            </a:r>
            <a:r>
              <a:rPr lang="vi-VN" sz="2200" dirty="0">
                <a:latin typeface="+mj-lt"/>
              </a:rPr>
              <a:t> thu </a:t>
            </a:r>
            <a:r>
              <a:rPr lang="vi-VN" sz="2200" dirty="0" err="1">
                <a:latin typeface="+mj-lt"/>
              </a:rPr>
              <a:t>và</a:t>
            </a:r>
            <a:r>
              <a:rPr lang="vi-VN" sz="2200" dirty="0">
                <a:latin typeface="+mj-lt"/>
              </a:rPr>
              <a:t> tiêm </a:t>
            </a:r>
            <a:r>
              <a:rPr lang="vi-VN" sz="2200" dirty="0" err="1">
                <a:latin typeface="+mj-lt"/>
              </a:rPr>
              <a:t>nhắc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lại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hàng</a:t>
            </a:r>
            <a:r>
              <a:rPr lang="vi-VN" sz="2200" dirty="0">
                <a:latin typeface="+mj-lt"/>
              </a:rPr>
              <a:t> năm </a:t>
            </a:r>
            <a:endParaRPr lang="en-US" sz="22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+mj-lt"/>
              </a:rPr>
              <a:t>   </a:t>
            </a:r>
            <a:r>
              <a:rPr lang="vi-VN" sz="2200" dirty="0">
                <a:latin typeface="+mj-lt"/>
              </a:rPr>
              <a:t>− Tiêm phòng vắc xin phế cầu mỗi 5 năm 1 lần </a:t>
            </a:r>
            <a:endParaRPr lang="en-US" sz="22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</a:rPr>
              <a:t>Phục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hồi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chức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năng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hô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hấp</a:t>
            </a:r>
            <a:endParaRPr lang="en-US" sz="22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khác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− </a:t>
            </a:r>
            <a:r>
              <a:rPr lang="vi-VN" sz="22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sinh </a:t>
            </a:r>
            <a:r>
              <a:rPr lang="vi-VN" sz="2200" dirty="0" err="1">
                <a:latin typeface="Arial" pitchFamily="34" charset="0"/>
                <a:cs typeface="Arial" pitchFamily="34" charset="0"/>
              </a:rPr>
              <a:t>mũi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 err="1">
                <a:latin typeface="Arial" pitchFamily="34" charset="0"/>
                <a:cs typeface="Arial" pitchFamily="34" charset="0"/>
              </a:rPr>
              <a:t>họng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xuyên.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−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Giữ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ấm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mùa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lạnh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−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kịp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tai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mũi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họng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răng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−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mắc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47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6561034" cy="609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ĐỊNH NGHĨA Y KHOA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458200" cy="4495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mạn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đợt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khè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ban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nghẽn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tỏa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hồi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5097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FEA38DCF-40D9-40E3-8A98-B8F9EB1A0E56}"/>
              </a:ext>
            </a:extLst>
          </p:cNvPr>
          <p:cNvSpPr/>
          <p:nvPr/>
        </p:nvSpPr>
        <p:spPr>
          <a:xfrm>
            <a:off x="2590800" y="-20782"/>
            <a:ext cx="41910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THUỐC LÁ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56B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EE429890-F944-4482-8D15-D2664AE646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83820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dừng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sỹ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kẹo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nhai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miếng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dừng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 dirty="0">
              <a:latin typeface=".VnArial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xmlns="" id="{146479BD-F11F-457D-B8A1-575978BB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52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6E7B7A-9046-4A8C-ACD2-B70814F9FA9A}"/>
              </a:ext>
            </a:extLst>
          </p:cNvPr>
          <p:cNvSpPr txBox="1"/>
          <p:nvPr/>
        </p:nvSpPr>
        <p:spPr>
          <a:xfrm>
            <a:off x="762000" y="6324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>
                <a:solidFill>
                  <a:srgbClr val="C00000"/>
                </a:solidFill>
                <a:latin typeface="+mj-lt"/>
              </a:rPr>
              <a:t>Tổng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C00000"/>
                </a:solidFill>
                <a:latin typeface="+mj-lt"/>
              </a:rPr>
              <a:t>đài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Tư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vấn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</a:t>
            </a:r>
            <a:r>
              <a:rPr lang="vi-VN" dirty="0" err="1">
                <a:solidFill>
                  <a:srgbClr val="C00000"/>
                </a:solidFill>
                <a:latin typeface="+mj-lt"/>
              </a:rPr>
              <a:t>hỗ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C00000"/>
                </a:solidFill>
                <a:latin typeface="+mj-lt"/>
              </a:rPr>
              <a:t>trợ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cai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nghiện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thuốc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lá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18006606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0243.2373260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1F83BD1-4B4E-421F-9842-DB6DE3ACA35A}"/>
              </a:ext>
            </a:extLst>
          </p:cNvPr>
          <p:cNvSpPr txBox="1">
            <a:spLocks/>
          </p:cNvSpPr>
          <p:nvPr/>
        </p:nvSpPr>
        <p:spPr bwMode="auto">
          <a:xfrm>
            <a:off x="1905000" y="1511011"/>
            <a:ext cx="693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Nội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dung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tư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vấn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BN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thuốc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lá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9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FEA38DCF-40D9-40E3-8A98-B8F9EB1A0E56}"/>
              </a:ext>
            </a:extLst>
          </p:cNvPr>
          <p:cNvSpPr/>
          <p:nvPr/>
        </p:nvSpPr>
        <p:spPr>
          <a:xfrm>
            <a:off x="2590800" y="-20782"/>
            <a:ext cx="41910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THUỐC LÁ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56B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EE429890-F944-4482-8D15-D2664AE646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8382000" cy="3048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rằng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cai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xa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muốn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bỏ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gạt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tàn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khỏi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1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 dirty="0">
              <a:latin typeface=".VnArial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xmlns="" id="{146479BD-F11F-457D-B8A1-575978BB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52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xmlns="" id="{81F83BD1-4B4E-421F-9842-DB6DE3ACA35A}"/>
              </a:ext>
            </a:extLst>
          </p:cNvPr>
          <p:cNvSpPr txBox="1">
            <a:spLocks/>
          </p:cNvSpPr>
          <p:nvPr/>
        </p:nvSpPr>
        <p:spPr bwMode="auto">
          <a:xfrm>
            <a:off x="1905000" y="1511011"/>
            <a:ext cx="693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Nội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dung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tư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vấn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BN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thuốc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lá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6E7B7A-9046-4A8C-ACD2-B70814F9FA9A}"/>
              </a:ext>
            </a:extLst>
          </p:cNvPr>
          <p:cNvSpPr txBox="1"/>
          <p:nvPr/>
        </p:nvSpPr>
        <p:spPr>
          <a:xfrm>
            <a:off x="762000" y="6324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>
                <a:solidFill>
                  <a:srgbClr val="C00000"/>
                </a:solidFill>
                <a:latin typeface="+mj-lt"/>
              </a:rPr>
              <a:t>Tổng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C00000"/>
                </a:solidFill>
                <a:latin typeface="+mj-lt"/>
              </a:rPr>
              <a:t>đài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Tư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vấn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</a:t>
            </a:r>
            <a:r>
              <a:rPr lang="vi-VN" dirty="0" err="1">
                <a:solidFill>
                  <a:srgbClr val="C00000"/>
                </a:solidFill>
                <a:latin typeface="+mj-lt"/>
              </a:rPr>
              <a:t>hỗ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C00000"/>
                </a:solidFill>
                <a:latin typeface="+mj-lt"/>
              </a:rPr>
              <a:t>trợ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cai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nghiện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thuốc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b="1" dirty="0" err="1">
                <a:solidFill>
                  <a:srgbClr val="C00000"/>
                </a:solidFill>
                <a:latin typeface="+mj-lt"/>
              </a:rPr>
              <a:t>lá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 18006606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0243.2373260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80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B171EC0E-C9CE-4576-83D9-0184EEEE1DCE}"/>
              </a:ext>
            </a:extLst>
          </p:cNvPr>
          <p:cNvSpPr/>
          <p:nvPr/>
        </p:nvSpPr>
        <p:spPr>
          <a:xfrm>
            <a:off x="2590800" y="304800"/>
            <a:ext cx="38862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THUỐC LÁ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56B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02AF31FD-67D8-4052-981B-A06EBC8A2F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0623" y="2550340"/>
            <a:ext cx="8458200" cy="281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endParaRPr lang="en-US" altLang="en-US" sz="28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D2447FE8-2DDF-4BC8-A912-B46254F5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52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5432F0-BA9E-429D-9B9C-54D7729C7EAA}"/>
              </a:ext>
            </a:extLst>
          </p:cNvPr>
          <p:cNvSpPr txBox="1"/>
          <p:nvPr/>
        </p:nvSpPr>
        <p:spPr>
          <a:xfrm>
            <a:off x="762000" y="626184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>
                <a:solidFill>
                  <a:schemeClr val="bg1"/>
                </a:solidFill>
              </a:rPr>
              <a:t>Tổng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đài</a:t>
            </a:r>
            <a:r>
              <a:rPr lang="vi-VN" dirty="0">
                <a:solidFill>
                  <a:schemeClr val="bg1"/>
                </a:solidFill>
              </a:rPr>
              <a:t> </a:t>
            </a:r>
            <a:r>
              <a:rPr lang="vi-VN" b="1" dirty="0">
                <a:solidFill>
                  <a:schemeClr val="bg1"/>
                </a:solidFill>
              </a:rPr>
              <a:t>Tư </a:t>
            </a:r>
            <a:r>
              <a:rPr lang="vi-VN" b="1" dirty="0" err="1">
                <a:solidFill>
                  <a:schemeClr val="bg1"/>
                </a:solidFill>
              </a:rPr>
              <a:t>vấn</a:t>
            </a:r>
            <a:r>
              <a:rPr lang="vi-VN" dirty="0">
                <a:solidFill>
                  <a:schemeClr val="bg1"/>
                </a:solidFill>
              </a:rPr>
              <a:t> </a:t>
            </a:r>
            <a:r>
              <a:rPr lang="vi-VN" dirty="0" err="1">
                <a:solidFill>
                  <a:schemeClr val="bg1"/>
                </a:solidFill>
              </a:rPr>
              <a:t>hỗ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trợ</a:t>
            </a:r>
            <a:r>
              <a:rPr lang="vi-VN" dirty="0">
                <a:solidFill>
                  <a:schemeClr val="bg1"/>
                </a:solidFill>
              </a:rPr>
              <a:t> </a:t>
            </a:r>
            <a:r>
              <a:rPr lang="vi-VN" b="1" dirty="0">
                <a:solidFill>
                  <a:schemeClr val="bg1"/>
                </a:solidFill>
              </a:rPr>
              <a:t>cai </a:t>
            </a:r>
            <a:r>
              <a:rPr lang="vi-VN" b="1" dirty="0" err="1">
                <a:solidFill>
                  <a:schemeClr val="bg1"/>
                </a:solidFill>
              </a:rPr>
              <a:t>nghiện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thuốc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lá</a:t>
            </a:r>
            <a:r>
              <a:rPr lang="vi-VN" dirty="0">
                <a:solidFill>
                  <a:schemeClr val="bg1"/>
                </a:solidFill>
              </a:rPr>
              <a:t> 18006606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b="1" dirty="0">
                <a:solidFill>
                  <a:schemeClr val="bg1"/>
                </a:solidFill>
              </a:rPr>
              <a:t>0243.2373260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0D99D7-6B8C-4DBA-B4D2-0D17D519E4AA}"/>
              </a:ext>
            </a:extLst>
          </p:cNvPr>
          <p:cNvSpPr txBox="1"/>
          <p:nvPr/>
        </p:nvSpPr>
        <p:spPr>
          <a:xfrm>
            <a:off x="381000" y="5523402"/>
            <a:ext cx="737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56B27"/>
                </a:solidFill>
              </a:rPr>
              <a:t>LIỆU PHÁP DÙNG THUỐC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1F83BD1-4B4E-421F-9842-DB6DE3ACA35A}"/>
              </a:ext>
            </a:extLst>
          </p:cNvPr>
          <p:cNvSpPr txBox="1">
            <a:spLocks/>
          </p:cNvSpPr>
          <p:nvPr/>
        </p:nvSpPr>
        <p:spPr bwMode="auto">
          <a:xfrm>
            <a:off x="1905000" y="1511011"/>
            <a:ext cx="693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bg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bg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.VnArial" panose="020B7200000000000000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Nội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dung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tư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vấn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BN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thuốc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lá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E429890-F944-4482-8D15-D2664AE6461F}"/>
              </a:ext>
            </a:extLst>
          </p:cNvPr>
          <p:cNvSpPr txBox="1">
            <a:spLocks/>
          </p:cNvSpPr>
          <p:nvPr/>
        </p:nvSpPr>
        <p:spPr>
          <a:xfrm>
            <a:off x="381000" y="2362200"/>
            <a:ext cx="8382000" cy="304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bận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rộn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tau.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thèm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nhai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kẹo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sư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ngậm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tăm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uống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4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0F8EEE1-32C2-42BE-9193-1B38A962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ĐIỀU TRỊ DÙNG THUỐC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BB1AAD9-E038-4555-BD1F-E064121FC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2777" y="6542302"/>
            <a:ext cx="3429000" cy="1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7" b="1" dirty="0">
                <a:solidFill>
                  <a:srgbClr val="002060"/>
                </a:solidFill>
                <a:latin typeface="Arial"/>
              </a:rPr>
              <a:t>© 2019 Global Initiative for Chronic Obstructive Lung Disease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4B75298-C18A-4E85-BBE0-D5FF3D5C9736}"/>
              </a:ext>
            </a:extLst>
          </p:cNvPr>
          <p:cNvSpPr txBox="1"/>
          <p:nvPr/>
        </p:nvSpPr>
        <p:spPr>
          <a:xfrm>
            <a:off x="4194172" y="4204586"/>
            <a:ext cx="22797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kern="0" dirty="0">
                <a:solidFill>
                  <a:srgbClr val="002060"/>
                </a:solidFill>
              </a:rPr>
              <a:t>Fluticasone/Salmeterol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3FE4DF-055B-47A6-A4C3-7E58264C043C}"/>
              </a:ext>
            </a:extLst>
          </p:cNvPr>
          <p:cNvSpPr txBox="1"/>
          <p:nvPr/>
        </p:nvSpPr>
        <p:spPr>
          <a:xfrm>
            <a:off x="2522243" y="3814584"/>
            <a:ext cx="23567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kern="0" dirty="0">
                <a:solidFill>
                  <a:srgbClr val="002060"/>
                </a:solidFill>
              </a:rPr>
              <a:t>Budesonide/Formoterol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42B8EF-E514-47CC-ABDB-EDD70ECC8640}"/>
              </a:ext>
            </a:extLst>
          </p:cNvPr>
          <p:cNvSpPr txBox="1"/>
          <p:nvPr/>
        </p:nvSpPr>
        <p:spPr>
          <a:xfrm>
            <a:off x="6841244" y="4189858"/>
            <a:ext cx="2778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kern="0" dirty="0">
                <a:solidFill>
                  <a:srgbClr val="002060"/>
                </a:solidFill>
              </a:rPr>
              <a:t>Indacaterol/</a:t>
            </a:r>
            <a:r>
              <a:rPr lang="en-US" sz="1350" b="1" kern="0" dirty="0" err="1">
                <a:solidFill>
                  <a:srgbClr val="002060"/>
                </a:solidFill>
              </a:rPr>
              <a:t>Glycopyrronium</a:t>
            </a:r>
            <a:endParaRPr lang="en-US" sz="1350" b="1" kern="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0DCA8B-F2B8-46CA-8401-39A825BCFB37}"/>
              </a:ext>
            </a:extLst>
          </p:cNvPr>
          <p:cNvSpPr txBox="1"/>
          <p:nvPr/>
        </p:nvSpPr>
        <p:spPr>
          <a:xfrm>
            <a:off x="5704766" y="3824412"/>
            <a:ext cx="12121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kern="0" dirty="0">
                <a:solidFill>
                  <a:srgbClr val="002060"/>
                </a:solidFill>
              </a:rPr>
              <a:t>Tiotropium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5430A3-9C87-42AF-9B63-BD0E0883E78C}"/>
              </a:ext>
            </a:extLst>
          </p:cNvPr>
          <p:cNvSpPr txBox="1"/>
          <p:nvPr/>
        </p:nvSpPr>
        <p:spPr>
          <a:xfrm>
            <a:off x="441489" y="5527175"/>
            <a:ext cx="809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Tùy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mức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̣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vê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điểm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triệu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chứng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đột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kịch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phát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bệnh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sẽ đ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ợc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chỉ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định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dùng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một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hoặc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phối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hợp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các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loại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thuốc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D5F4F8-D5CA-4289-8683-200EB942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895" y="1948765"/>
            <a:ext cx="1295905" cy="1704152"/>
          </a:xfrm>
          <a:prstGeom prst="rect">
            <a:avLst/>
          </a:prstGeom>
        </p:spPr>
      </p:pic>
      <p:pic>
        <p:nvPicPr>
          <p:cNvPr id="23" name="Picture 2" descr="Related image">
            <a:extLst>
              <a:ext uri="{FF2B5EF4-FFF2-40B4-BE49-F238E27FC236}">
                <a16:creationId xmlns:a16="http://schemas.microsoft.com/office/drawing/2014/main" xmlns="" id="{0786614B-BF6F-4E01-940C-5738A7E8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22" y="2032604"/>
            <a:ext cx="1062641" cy="15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28">
            <a:extLst>
              <a:ext uri="{FF2B5EF4-FFF2-40B4-BE49-F238E27FC236}">
                <a16:creationId xmlns:a16="http://schemas.microsoft.com/office/drawing/2014/main" xmlns="" id="{39AAA00A-B968-4E67-98A6-4E396EF8003E}"/>
              </a:ext>
            </a:extLst>
          </p:cNvPr>
          <p:cNvSpPr/>
          <p:nvPr/>
        </p:nvSpPr>
        <p:spPr>
          <a:xfrm>
            <a:off x="3155786" y="2131000"/>
            <a:ext cx="644039" cy="1373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2339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16" b="1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917178A-FD97-4C28-BA3E-693B6D7FD3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15572"/>
          <a:stretch/>
        </p:blipFill>
        <p:spPr>
          <a:xfrm rot="1299374">
            <a:off x="4428483" y="2344137"/>
            <a:ext cx="1357076" cy="10559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B39AAE-667A-4CF5-ADDC-766E487AAEA4}"/>
              </a:ext>
            </a:extLst>
          </p:cNvPr>
          <p:cNvSpPr txBox="1"/>
          <p:nvPr/>
        </p:nvSpPr>
        <p:spPr>
          <a:xfrm>
            <a:off x="1451723" y="4102192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Salbutamol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6AA4C6-E855-4097-912E-37C3A9EF4208}"/>
              </a:ext>
            </a:extLst>
          </p:cNvPr>
          <p:cNvSpPr txBox="1"/>
          <p:nvPr/>
        </p:nvSpPr>
        <p:spPr>
          <a:xfrm>
            <a:off x="166357" y="3745975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Ipratropium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9E9E98C-1E2A-42A4-B618-3DF530E620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572"/>
          <a:stretch/>
        </p:blipFill>
        <p:spPr>
          <a:xfrm rot="20300626" flipH="1">
            <a:off x="1428567" y="2210586"/>
            <a:ext cx="1512644" cy="1261348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C4A7A1-C6B5-453D-B230-5D4EC18B68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5572"/>
          <a:stretch/>
        </p:blipFill>
        <p:spPr>
          <a:xfrm rot="20050575" flipH="1">
            <a:off x="118672" y="2323487"/>
            <a:ext cx="1410154" cy="10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3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57" y="359508"/>
            <a:ext cx="6486855" cy="565918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 GIÁ THEO NHÓM ABCD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1CF12C-A9F9-49C3-8393-C916CE900745}"/>
              </a:ext>
            </a:extLst>
          </p:cNvPr>
          <p:cNvSpPr/>
          <p:nvPr/>
        </p:nvSpPr>
        <p:spPr>
          <a:xfrm>
            <a:off x="0" y="1641686"/>
            <a:ext cx="1659611" cy="707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Chẩn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đoán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hô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hấp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ký</a:t>
            </a:r>
            <a:endParaRPr lang="en-US" sz="16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00347739-EB09-4F60-8E76-DF1D5D8171BC}"/>
              </a:ext>
            </a:extLst>
          </p:cNvPr>
          <p:cNvSpPr/>
          <p:nvPr/>
        </p:nvSpPr>
        <p:spPr>
          <a:xfrm>
            <a:off x="1690903" y="1822487"/>
            <a:ext cx="270030" cy="3240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0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6B1C3D-32BF-451D-B442-CEBFC3D8C8FA}"/>
              </a:ext>
            </a:extLst>
          </p:cNvPr>
          <p:cNvSpPr/>
          <p:nvPr/>
        </p:nvSpPr>
        <p:spPr>
          <a:xfrm>
            <a:off x="2178844" y="1641686"/>
            <a:ext cx="2126519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Xác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định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mức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độ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</a:p>
          <a:p>
            <a:pPr algn="ctr" defTabSz="457189"/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tắc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nghẽn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đ</a:t>
            </a:r>
            <a:r>
              <a:rPr lang="vi-VN" sz="1600" b="1" dirty="0">
                <a:solidFill>
                  <a:srgbClr val="002060"/>
                </a:solidFill>
                <a:latin typeface="Arial" panose="020B0604020202020204" pitchFamily="34" charset="0"/>
              </a:rPr>
              <a:t>ư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ờng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thở</a:t>
            </a:r>
            <a:endParaRPr lang="en-US" sz="16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xmlns="" id="{55176AB0-F1CE-4278-9E1F-C333A390ABF3}"/>
              </a:ext>
            </a:extLst>
          </p:cNvPr>
          <p:cNvSpPr/>
          <p:nvPr/>
        </p:nvSpPr>
        <p:spPr>
          <a:xfrm>
            <a:off x="4606685" y="1822487"/>
            <a:ext cx="270030" cy="3240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0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D77E90-A6CD-4590-9034-2D372B84E9A7}"/>
              </a:ext>
            </a:extLst>
          </p:cNvPr>
          <p:cNvSpPr/>
          <p:nvPr/>
        </p:nvSpPr>
        <p:spPr>
          <a:xfrm>
            <a:off x="5524860" y="1604590"/>
            <a:ext cx="3204803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Đánh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giá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triệu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chứng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/</a:t>
            </a:r>
          </a:p>
          <a:p>
            <a:pPr algn="ctr" defTabSz="457189"/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nguy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đợt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kịch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</a:rPr>
              <a:t>phát</a:t>
            </a:r>
            <a:endParaRPr lang="en-US" sz="20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601886-B6F9-46E3-8263-2968ACCA4B22}"/>
              </a:ext>
            </a:extLst>
          </p:cNvPr>
          <p:cNvSpPr/>
          <p:nvPr/>
        </p:nvSpPr>
        <p:spPr>
          <a:xfrm>
            <a:off x="135731" y="3433007"/>
            <a:ext cx="1632962" cy="702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600" b="1" dirty="0">
                <a:solidFill>
                  <a:srgbClr val="002060"/>
                </a:solidFill>
                <a:latin typeface="Arial"/>
              </a:rPr>
              <a:t>Sau test </a:t>
            </a:r>
            <a:r>
              <a:rPr lang="en-US" sz="1600" b="1" dirty="0" err="1">
                <a:solidFill>
                  <a:srgbClr val="002060"/>
                </a:solidFill>
                <a:latin typeface="Arial"/>
              </a:rPr>
              <a:t>giãn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 PQ</a:t>
            </a:r>
          </a:p>
          <a:p>
            <a:pPr algn="ctr" defTabSz="457189"/>
            <a:r>
              <a:rPr lang="en-US" sz="1600" b="1" dirty="0">
                <a:solidFill>
                  <a:srgbClr val="002060"/>
                </a:solidFill>
                <a:latin typeface="Arial"/>
              </a:rPr>
              <a:t>FEV</a:t>
            </a:r>
            <a:r>
              <a:rPr lang="en-US" sz="1600" b="1" baseline="-25000" dirty="0">
                <a:solidFill>
                  <a:srgbClr val="002060"/>
                </a:solidFill>
                <a:latin typeface="Arial"/>
              </a:rPr>
              <a:t>1</a:t>
            </a:r>
            <a:r>
              <a:rPr lang="en-US" sz="1600" b="1" dirty="0">
                <a:solidFill>
                  <a:srgbClr val="002060"/>
                </a:solidFill>
                <a:latin typeface="Arial"/>
              </a:rPr>
              <a:t>/FVC &lt; 0.7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F27EDEE-45EE-425C-A23C-EC9A97573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63619"/>
              </p:ext>
            </p:extLst>
          </p:nvPr>
        </p:nvGraphicFramePr>
        <p:xfrm>
          <a:off x="2107407" y="3060024"/>
          <a:ext cx="2183444" cy="217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396">
                  <a:extLst>
                    <a:ext uri="{9D8B030D-6E8A-4147-A177-3AD203B41FA5}">
                      <a16:colId xmlns:a16="http://schemas.microsoft.com/office/drawing/2014/main" xmlns="" val="1855267562"/>
                    </a:ext>
                  </a:extLst>
                </a:gridCol>
                <a:gridCol w="1299048">
                  <a:extLst>
                    <a:ext uri="{9D8B030D-6E8A-4147-A177-3AD203B41FA5}">
                      <a16:colId xmlns:a16="http://schemas.microsoft.com/office/drawing/2014/main" xmlns="" val="4218603744"/>
                    </a:ext>
                  </a:extLst>
                </a:gridCol>
              </a:tblGrid>
              <a:tr h="6368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đoán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340223"/>
                  </a:ext>
                </a:extLst>
              </a:tr>
              <a:tr h="38526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1</a:t>
                      </a:r>
                    </a:p>
                  </a:txBody>
                  <a:tcPr marL="68580" marR="68580" marT="34290" marB="34290" anchor="ctr">
                    <a:solidFill>
                      <a:srgbClr val="F0D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80</a:t>
                      </a:r>
                    </a:p>
                  </a:txBody>
                  <a:tcPr marL="68580" marR="68580" marT="34290" marB="34290" anchor="ctr">
                    <a:solidFill>
                      <a:srgbClr val="F0D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0555185"/>
                  </a:ext>
                </a:extLst>
              </a:tr>
              <a:tr h="38526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50 - 79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9322458"/>
                  </a:ext>
                </a:extLst>
              </a:tr>
              <a:tr h="38526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3</a:t>
                      </a:r>
                    </a:p>
                  </a:txBody>
                  <a:tcPr marL="68580" marR="68580" marT="34290" marB="34290" anchor="ctr">
                    <a:solidFill>
                      <a:srgbClr val="F0D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30-49</a:t>
                      </a:r>
                    </a:p>
                  </a:txBody>
                  <a:tcPr marL="68580" marR="68580" marT="34290" marB="34290" anchor="ctr">
                    <a:solidFill>
                      <a:srgbClr val="F0D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215000"/>
                  </a:ext>
                </a:extLst>
              </a:tr>
              <a:tr h="38526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005239715"/>
                  </a:ext>
                </a:extLst>
              </a:tr>
            </a:tbl>
          </a:graphicData>
        </a:graphic>
      </p:graphicFrame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08D41591-3F1C-41C7-9701-B1C84134C88A}"/>
              </a:ext>
            </a:extLst>
          </p:cNvPr>
          <p:cNvSpPr/>
          <p:nvPr/>
        </p:nvSpPr>
        <p:spPr>
          <a:xfrm rot="16200000">
            <a:off x="920386" y="2967947"/>
            <a:ext cx="270030" cy="3240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000" b="1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E065907-3555-40BE-8CAB-4519A85E0FFE}"/>
              </a:ext>
            </a:extLst>
          </p:cNvPr>
          <p:cNvGrpSpPr/>
          <p:nvPr/>
        </p:nvGrpSpPr>
        <p:grpSpPr>
          <a:xfrm>
            <a:off x="4576475" y="2470624"/>
            <a:ext cx="4735222" cy="3161112"/>
            <a:chOff x="2777355" y="1532866"/>
            <a:chExt cx="4735222" cy="31611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9448B59-4CCE-42DB-8212-02713D7A830F}"/>
                </a:ext>
              </a:extLst>
            </p:cNvPr>
            <p:cNvSpPr/>
            <p:nvPr/>
          </p:nvSpPr>
          <p:spPr>
            <a:xfrm>
              <a:off x="2830444" y="2057192"/>
              <a:ext cx="1674353" cy="69421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189"/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≥ 2 ĐKP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hoặc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</a:p>
            <a:p>
              <a:pPr defTabSz="457189"/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≥ 1 ĐKP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nhập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viện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E9A7546-0401-4386-8B46-FE92EE5F1405}"/>
                </a:ext>
              </a:extLst>
            </p:cNvPr>
            <p:cNvSpPr/>
            <p:nvPr/>
          </p:nvSpPr>
          <p:spPr>
            <a:xfrm>
              <a:off x="2777355" y="3317899"/>
              <a:ext cx="1483107" cy="73337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189"/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0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hoặc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1 ĐKP  </a:t>
              </a:r>
            </a:p>
            <a:p>
              <a:pPr defTabSz="457189"/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(0 ĐKP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nhập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viện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DC288106-9C74-4DFD-8429-4CFE5D463789}"/>
                </a:ext>
              </a:extLst>
            </p:cNvPr>
            <p:cNvCxnSpPr>
              <a:cxnSpLocks/>
            </p:cNvCxnSpPr>
            <p:nvPr/>
          </p:nvCxnSpPr>
          <p:spPr>
            <a:xfrm>
              <a:off x="4330525" y="4103460"/>
              <a:ext cx="2331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30BCB21F-50F3-4DF1-9370-50BF706B8B37}"/>
                </a:ext>
              </a:extLst>
            </p:cNvPr>
            <p:cNvCxnSpPr/>
            <p:nvPr/>
          </p:nvCxnSpPr>
          <p:spPr>
            <a:xfrm flipV="1">
              <a:off x="4260463" y="1908900"/>
              <a:ext cx="0" cy="219456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8E74735-83F3-4AD6-80A4-9890F1DE6E2E}"/>
                </a:ext>
              </a:extLst>
            </p:cNvPr>
            <p:cNvSpPr/>
            <p:nvPr/>
          </p:nvSpPr>
          <p:spPr>
            <a:xfrm>
              <a:off x="4102300" y="4210478"/>
              <a:ext cx="1126882" cy="4835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r>
                <a:rPr lang="en-US" sz="1400" b="1" dirty="0" err="1">
                  <a:solidFill>
                    <a:srgbClr val="002060"/>
                  </a:solidFill>
                  <a:latin typeface="Arial"/>
                </a:rPr>
                <a:t>mMRC</a:t>
              </a:r>
              <a:r>
                <a:rPr lang="en-US" sz="1400" b="1" dirty="0">
                  <a:solidFill>
                    <a:srgbClr val="002060"/>
                  </a:solidFill>
                  <a:latin typeface="Arial"/>
                </a:rPr>
                <a:t> 0-1</a:t>
              </a:r>
            </a:p>
            <a:p>
              <a:pPr algn="ctr" defTabSz="457189"/>
              <a:r>
                <a:rPr lang="en-US" sz="1400" b="1" dirty="0">
                  <a:solidFill>
                    <a:srgbClr val="002060"/>
                  </a:solidFill>
                  <a:latin typeface="Arial"/>
                </a:rPr>
                <a:t>CAT &lt; 10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BFD40387-86E0-4FE5-BFFB-297B888AB726}"/>
                </a:ext>
              </a:extLst>
            </p:cNvPr>
            <p:cNvSpPr/>
            <p:nvPr/>
          </p:nvSpPr>
          <p:spPr>
            <a:xfrm>
              <a:off x="5229182" y="4210478"/>
              <a:ext cx="1176768" cy="46473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r>
                <a:rPr lang="en-US" sz="1400" b="1" dirty="0" err="1">
                  <a:solidFill>
                    <a:srgbClr val="002060"/>
                  </a:solidFill>
                  <a:latin typeface="Arial"/>
                </a:rPr>
                <a:t>mMRC</a:t>
              </a:r>
              <a:r>
                <a:rPr lang="en-US" sz="1400" b="1" dirty="0">
                  <a:solidFill>
                    <a:srgbClr val="002060"/>
                  </a:solidFill>
                  <a:latin typeface="Arial"/>
                </a:rPr>
                <a:t> ≥ 2</a:t>
              </a:r>
            </a:p>
            <a:p>
              <a:pPr algn="ctr" defTabSz="457189"/>
              <a:r>
                <a:rPr lang="en-US" sz="1400" b="1" dirty="0">
                  <a:solidFill>
                    <a:srgbClr val="002060"/>
                  </a:solidFill>
                  <a:latin typeface="Arial"/>
                </a:rPr>
                <a:t>CAT ≥ 10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C110991-B676-4C80-8AE9-6EFF5CFF1566}"/>
                </a:ext>
              </a:extLst>
            </p:cNvPr>
            <p:cNvSpPr txBox="1"/>
            <p:nvPr/>
          </p:nvSpPr>
          <p:spPr>
            <a:xfrm>
              <a:off x="2807565" y="1532866"/>
              <a:ext cx="2589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Tiền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sử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đợt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kịch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phát</a:t>
              </a:r>
              <a:endParaRPr lang="en-US" sz="1600" b="1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238817-326C-428D-9694-AB1138DA509E}"/>
                </a:ext>
              </a:extLst>
            </p:cNvPr>
            <p:cNvSpPr txBox="1"/>
            <p:nvPr/>
          </p:nvSpPr>
          <p:spPr>
            <a:xfrm>
              <a:off x="6095792" y="4210478"/>
              <a:ext cx="1416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Triệu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chứng</a:t>
              </a:r>
              <a:endParaRPr lang="en-US" sz="1600" b="1" dirty="0">
                <a:solidFill>
                  <a:srgbClr val="002060"/>
                </a:solidFill>
                <a:latin typeface="Arial"/>
              </a:endParaRPr>
            </a:p>
          </p:txBody>
        </p:sp>
      </p:grpSp>
      <p:sp>
        <p:nvSpPr>
          <p:cNvPr id="29" name="TextBox 1">
            <a:extLst>
              <a:ext uri="{FF2B5EF4-FFF2-40B4-BE49-F238E27FC236}">
                <a16:creationId xmlns:a16="http://schemas.microsoft.com/office/drawing/2014/main" xmlns="" id="{A967984E-9BA1-49F0-BDE6-069FE065B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285" y="6383076"/>
            <a:ext cx="4572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2060"/>
                </a:solidFill>
                <a:latin typeface="Calibri" panose="020F0502020204030204"/>
              </a:rPr>
              <a:t>© 2020 Global Initiative for Chronic Obstructive Lung Disease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C6B894E5-629B-44D3-985E-69423B559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70487"/>
              </p:ext>
            </p:extLst>
          </p:nvPr>
        </p:nvGraphicFramePr>
        <p:xfrm>
          <a:off x="6132122" y="2862523"/>
          <a:ext cx="2204616" cy="2113634"/>
        </p:xfrm>
        <a:graphic>
          <a:graphicData uri="http://schemas.openxmlformats.org/drawingml/2006/table">
            <a:tbl>
              <a:tblPr firstRow="1" bandRow="1"/>
              <a:tblGrid>
                <a:gridCol w="1090925">
                  <a:extLst>
                    <a:ext uri="{9D8B030D-6E8A-4147-A177-3AD203B41FA5}">
                      <a16:colId xmlns:a16="http://schemas.microsoft.com/office/drawing/2014/main" xmlns="" val="153656822"/>
                    </a:ext>
                  </a:extLst>
                </a:gridCol>
                <a:gridCol w="1113691">
                  <a:extLst>
                    <a:ext uri="{9D8B030D-6E8A-4147-A177-3AD203B41FA5}">
                      <a16:colId xmlns:a16="http://schemas.microsoft.com/office/drawing/2014/main" xmlns="" val="561061879"/>
                    </a:ext>
                  </a:extLst>
                </a:gridCol>
              </a:tblGrid>
              <a:tr h="1056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B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B00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956339"/>
                  </a:ext>
                </a:extLst>
              </a:tr>
              <a:tr h="1056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B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B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655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646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3670" y="14478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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SỬ DỤNG THUỐC NHƯ THẾ NÀO?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lệnh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sĩ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Tuân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thủ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điều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trị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Sử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cụ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hít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đúng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kĩ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thuật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40963" name="Rectangle 13"/>
          <p:cNvSpPr>
            <a:spLocks noChangeArrowheads="1"/>
          </p:cNvSpPr>
          <p:nvPr/>
        </p:nvSpPr>
        <p:spPr bwMode="auto">
          <a:xfrm>
            <a:off x="533400" y="228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DÙNG THUỐC ĐƯỜNG HÍT</a:t>
            </a:r>
          </a:p>
        </p:txBody>
      </p:sp>
    </p:spTree>
    <p:extLst>
      <p:ext uri="{BB962C8B-B14F-4D97-AF65-F5344CB8AC3E}">
        <p14:creationId xmlns:p14="http://schemas.microsoft.com/office/powerpoint/2010/main" val="2713541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/>
      <p:bldP spid="3614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2F17638C-5F3C-4558-8D08-3C87DDE9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 NGỪA CÁC YẾU TỐ GÂY ĐỢT CẤP BPTNMT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10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22610F62-8B89-414C-9B8B-7C011866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 YẾU TỐ GÂY ĐỢT CẤP BPTNMT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9AA286F3-5C5B-40CA-B493-B4EA21CE40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NK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do vi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khuẩn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virus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điều</a:t>
            </a:r>
            <a:r>
              <a:rPr lang="en-US" altLang="en-US" sz="28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trị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…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đợt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thần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chẹn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beta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31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3E7CAA6F-FE2F-4114-B65F-A8823D0E5B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kèm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điều</a:t>
            </a:r>
            <a:r>
              <a:rPr lang="en-US" altLang="en-US" sz="28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trị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tim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NMP, TKMP,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dạ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dày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…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lạnh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2610F62-8B89-414C-9B8B-7C011866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 YẾU TỐ GÂY ĐỢT CẤP BPTNMT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20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DAA9EC0E-06A8-4642-B4C2-7890B0FD0D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991600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vi-VN" altLang="en-US" sz="2800" b="1" dirty="0" smtClean="0">
                <a:latin typeface="+mj-lt"/>
              </a:rPr>
              <a:t>Tư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ẩm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chuyên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khoa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2610F62-8B89-414C-9B8B-7C011866A803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295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PHÒNG CÁC YẾU TỐ GÂY 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ĐỢT CẤP BPTNMT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A6B89D1-ED82-4206-B084-04FC17060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HEN (SUYỄN) LÀ GÌ?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46BF1F-36D4-46D8-A74C-5597A07D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27607"/>
            <a:ext cx="3924300" cy="4659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D5D61-73E5-4689-9A6E-D1FEE6DF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327608"/>
            <a:ext cx="3924300" cy="4625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4B8149-E0F3-4429-A3DE-48DE6F505B8C}"/>
              </a:ext>
            </a:extLst>
          </p:cNvPr>
          <p:cNvSpPr/>
          <p:nvPr/>
        </p:nvSpPr>
        <p:spPr>
          <a:xfrm>
            <a:off x="3048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</a:rPr>
              <a:t>1. </a:t>
            </a:r>
            <a:r>
              <a:rPr lang="en-US" sz="900" i="1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http://www.who.int/respiratory/asthma/en/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i="1" dirty="0">
                <a:latin typeface="Arial" panose="020B0604020202020204" pitchFamily="34" charset="0"/>
              </a:rPr>
              <a:t>2. </a:t>
            </a:r>
            <a:r>
              <a:rPr lang="en-US" sz="900" i="1" dirty="0"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https://www.nhs.uk/conditions/asthma/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78382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69422F40-6A61-4413-8804-71256AE385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9916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altLang="en-US" sz="2800" b="1" dirty="0">
                <a:latin typeface="+mj-lt"/>
              </a:rPr>
              <a:t>Tư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  <a:cs typeface="Arial" pitchFamily="34" charset="0"/>
              </a:rPr>
              <a:t>vấn</a:t>
            </a:r>
            <a:r>
              <a:rPr lang="en-US" altLang="en-US" sz="2800" b="1" dirty="0">
                <a:latin typeface="+mj-lt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itchFamily="34" charset="0"/>
              </a:rPr>
              <a:t>cho</a:t>
            </a:r>
            <a:r>
              <a:rPr lang="en-US" altLang="en-US" sz="2800" b="1" dirty="0">
                <a:latin typeface="+mj-lt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itchFamily="34" charset="0"/>
              </a:rPr>
              <a:t>bệnh</a:t>
            </a:r>
            <a:r>
              <a:rPr lang="en-US" altLang="en-US" sz="2800" b="1" dirty="0">
                <a:latin typeface="+mj-lt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itchFamily="34" charset="0"/>
              </a:rPr>
              <a:t>nhân</a:t>
            </a:r>
            <a:r>
              <a:rPr lang="en-US" altLang="en-US" sz="2800" b="1" dirty="0">
                <a:latin typeface="+mj-lt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đợt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BPTNMT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kịp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khám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điều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trị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Chế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độ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ăn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tập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ho,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tập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thở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phục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hồi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chức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năng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BN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khám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dõi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quản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lý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bệnh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28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2610F62-8B89-414C-9B8B-7C011866A803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295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PHÒNG CÁC YẾU TỐ GÂY 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ĐỢT CẤP BPTNMT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15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2738" y="2209800"/>
            <a:ext cx="8915400" cy="198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03535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3962400" cy="36337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địa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truyền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tộc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YẾU TỐ NGUY CƠ GÂY BỆNH HEN</a:t>
            </a: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4516120" y="1143000"/>
            <a:ext cx="449580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trường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Ph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Hút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lá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trùng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men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Béo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2AF7F4-E5DA-46DB-867A-31860A281836}"/>
              </a:ext>
            </a:extLst>
          </p:cNvPr>
          <p:cNvSpPr/>
          <p:nvPr/>
        </p:nvSpPr>
        <p:spPr>
          <a:xfrm>
            <a:off x="3048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</a:rPr>
              <a:t>1. </a:t>
            </a:r>
            <a:r>
              <a:rPr lang="en-US" sz="900" i="1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http://www.who.int/respiratory/asthma/en/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i="1" dirty="0">
                <a:latin typeface="Arial" panose="020B0604020202020204" pitchFamily="34" charset="0"/>
              </a:rPr>
              <a:t>2. </a:t>
            </a:r>
            <a:r>
              <a:rPr lang="en-US" sz="900" i="1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https://www.nhs.uk/conditions/asthma/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83024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21ACF6D-7526-4854-8AB9-FECE2BD2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40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SÀNG LỌC PHÁT HIỆN SỚM HEN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E1E5B-92E7-4E38-94D6-FFA971960ADE}"/>
              </a:ext>
            </a:extLst>
          </p:cNvPr>
          <p:cNvSpPr txBox="1"/>
          <p:nvPr/>
        </p:nvSpPr>
        <p:spPr>
          <a:xfrm>
            <a:off x="513080" y="1676400"/>
            <a:ext cx="3677920" cy="288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ng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hen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DDB892-7102-479F-858D-E55A4C03900D}"/>
              </a:ext>
            </a:extLst>
          </p:cNvPr>
          <p:cNvSpPr txBox="1"/>
          <p:nvPr/>
        </p:nvSpPr>
        <p:spPr>
          <a:xfrm>
            <a:off x="4343400" y="1524000"/>
            <a:ext cx="4572000" cy="288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chứng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ho,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khè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ngực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sáng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4F65157-A5B4-458C-8801-16212BC8821E}"/>
              </a:ext>
            </a:extLst>
          </p:cNvPr>
          <p:cNvGrpSpPr/>
          <p:nvPr/>
        </p:nvGrpSpPr>
        <p:grpSpPr>
          <a:xfrm>
            <a:off x="101600" y="4943575"/>
            <a:ext cx="9118600" cy="722657"/>
            <a:chOff x="101600" y="4943575"/>
            <a:chExt cx="9118600" cy="72265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xmlns="" id="{448250DA-8EAA-4243-9231-879A4157C757}"/>
                </a:ext>
              </a:extLst>
            </p:cNvPr>
            <p:cNvSpPr/>
            <p:nvPr/>
          </p:nvSpPr>
          <p:spPr bwMode="auto">
            <a:xfrm>
              <a:off x="101600" y="4943575"/>
              <a:ext cx="660400" cy="722657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3015565-50DA-4387-BEA0-995E691413D2}"/>
                </a:ext>
              </a:extLst>
            </p:cNvPr>
            <p:cNvSpPr txBox="1"/>
            <p:nvPr/>
          </p:nvSpPr>
          <p:spPr>
            <a:xfrm>
              <a:off x="762000" y="5043293"/>
              <a:ext cx="845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thăm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khám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sàng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lọc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sớm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2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FCA4B1-A9A7-4228-AF73-595CFF4BF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7116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99160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YẾU TỐ LÀM KHỞI PHÁT C</a:t>
            </a:r>
            <a:r>
              <a:rPr lang="vi-VN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HEN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7772400" cy="53578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Dị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Ô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Sulfur dioxide SO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phụ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men</a:t>
            </a:r>
          </a:p>
        </p:txBody>
      </p:sp>
    </p:spTree>
    <p:extLst>
      <p:ext uri="{BB962C8B-B14F-4D97-AF65-F5344CB8AC3E}">
        <p14:creationId xmlns:p14="http://schemas.microsoft.com/office/powerpoint/2010/main" val="8379119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ctrTitle" idx="4294967295"/>
          </p:nvPr>
        </p:nvSpPr>
        <p:spPr>
          <a:xfrm>
            <a:off x="76200" y="1828800"/>
            <a:ext cx="9067800" cy="147002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ĐIỀU TRỊ HEN PHẾ QUẢN</a:t>
            </a:r>
          </a:p>
        </p:txBody>
      </p:sp>
    </p:spTree>
    <p:extLst>
      <p:ext uri="{BB962C8B-B14F-4D97-AF65-F5344CB8AC3E}">
        <p14:creationId xmlns:p14="http://schemas.microsoft.com/office/powerpoint/2010/main" val="181801030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</TotalTime>
  <Words>2486</Words>
  <Application>Microsoft Office PowerPoint</Application>
  <PresentationFormat>On-screen Show (4:3)</PresentationFormat>
  <Paragraphs>291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Civic</vt:lpstr>
      <vt:lpstr>SINH HOẠT CLB BỆNH NHÂN HEN PHẾ QUẢN – COPD</vt:lpstr>
      <vt:lpstr>PowerPoint Presentation</vt:lpstr>
      <vt:lpstr>ĐỊNH NGHĨA Y KHOA</vt:lpstr>
      <vt:lpstr>PowerPoint Presentation</vt:lpstr>
      <vt:lpstr>YẾU TỐ NGUY CƠ GÂY BỆNH HEN</vt:lpstr>
      <vt:lpstr>PowerPoint Presentation</vt:lpstr>
      <vt:lpstr>PowerPoint Presentation</vt:lpstr>
      <vt:lpstr>YẾU TỐ LÀM KHỞI PHÁT CƠN HEN</vt:lpstr>
      <vt:lpstr>ĐIỀU TRỊ HEN PHẾ QUẢN</vt:lpstr>
      <vt:lpstr>PowerPoint Presentation</vt:lpstr>
      <vt:lpstr>PowerPoint Presentation</vt:lpstr>
      <vt:lpstr>PowerPoint Presentation</vt:lpstr>
      <vt:lpstr>PowerPoint Presentation</vt:lpstr>
      <vt:lpstr>Các biện pháp dùng thuốc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SAI LẦM CẦN TRÁNH</vt:lpstr>
      <vt:lpstr>PowerPoint Presentation</vt:lpstr>
      <vt:lpstr>COPD và những con số đang lo ngại</vt:lpstr>
      <vt:lpstr>COPD là gì?</vt:lpstr>
      <vt:lpstr>PowerPoint Presentation</vt:lpstr>
      <vt:lpstr>Tránh tiếp xúc thuốc lá, thuốc lào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ĐIỀU TRỊ DÙNG THUỐC</vt:lpstr>
      <vt:lpstr>ĐÁNH GIÁ THEO NHÓM ABCD</vt:lpstr>
      <vt:lpstr>PowerPoint Presentation</vt:lpstr>
      <vt:lpstr>PHÒNG NGỪA CÁC YẾU TỐ GÂY ĐỢT CẤP BPTNMT</vt:lpstr>
      <vt:lpstr>CÁC YẾU TỐ GÂY ĐỢT CẤP BPTNMT</vt:lpstr>
      <vt:lpstr>CÁC YẾU TỐ GÂY ĐỢT CẤP BPTNMT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CLB BỆNH NHÂN HEN PHẾ QUẢN – COPD</dc:title>
  <dc:creator>MTMQ</dc:creator>
  <cp:lastModifiedBy>MTMQ</cp:lastModifiedBy>
  <cp:revision>8</cp:revision>
  <dcterms:created xsi:type="dcterms:W3CDTF">2024-06-04T01:50:57Z</dcterms:created>
  <dcterms:modified xsi:type="dcterms:W3CDTF">2024-06-04T02:49:47Z</dcterms:modified>
</cp:coreProperties>
</file>